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handoutMasterIdLst>
    <p:handoutMasterId r:id="rId34"/>
  </p:handoutMasterIdLst>
  <p:sldIdLst>
    <p:sldId id="256" r:id="rId2"/>
    <p:sldId id="345" r:id="rId3"/>
    <p:sldId id="347" r:id="rId4"/>
    <p:sldId id="408" r:id="rId5"/>
    <p:sldId id="409" r:id="rId6"/>
    <p:sldId id="410" r:id="rId7"/>
    <p:sldId id="413" r:id="rId8"/>
    <p:sldId id="415" r:id="rId9"/>
    <p:sldId id="416" r:id="rId10"/>
    <p:sldId id="417" r:id="rId11"/>
    <p:sldId id="418" r:id="rId12"/>
    <p:sldId id="419" r:id="rId13"/>
    <p:sldId id="437"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371" r:id="rId29"/>
    <p:sldId id="436" r:id="rId30"/>
    <p:sldId id="435" r:id="rId31"/>
    <p:sldId id="332" r:id="rId32"/>
  </p:sldIdLst>
  <p:sldSz cx="9144000" cy="6858000" type="screen4x3"/>
  <p:notesSz cx="7099300" cy="10234613"/>
  <p:defaultTextStyle>
    <a:defPPr>
      <a:defRPr lang="en-US"/>
    </a:defPPr>
    <a:lvl1pPr algn="l" rtl="0" eaLnBrk="0" fontAlgn="base" hangingPunct="0">
      <a:spcBef>
        <a:spcPct val="0"/>
      </a:spcBef>
      <a:spcAft>
        <a:spcPct val="0"/>
      </a:spcAft>
      <a:defRPr sz="2800" u="sng"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u="sng"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u="sng"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u="sng"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u="sng" kern="1200">
        <a:solidFill>
          <a:schemeClr val="tx1"/>
        </a:solidFill>
        <a:latin typeface="Times New Roman" pitchFamily="18" charset="0"/>
        <a:ea typeface="+mn-ea"/>
        <a:cs typeface="+mn-cs"/>
      </a:defRPr>
    </a:lvl5pPr>
    <a:lvl6pPr marL="2286000" algn="l" defTabSz="914400" rtl="0" eaLnBrk="1" latinLnBrk="0" hangingPunct="1">
      <a:defRPr sz="2800" u="sng" kern="1200">
        <a:solidFill>
          <a:schemeClr val="tx1"/>
        </a:solidFill>
        <a:latin typeface="Times New Roman" pitchFamily="18" charset="0"/>
        <a:ea typeface="+mn-ea"/>
        <a:cs typeface="+mn-cs"/>
      </a:defRPr>
    </a:lvl6pPr>
    <a:lvl7pPr marL="2743200" algn="l" defTabSz="914400" rtl="0" eaLnBrk="1" latinLnBrk="0" hangingPunct="1">
      <a:defRPr sz="2800" u="sng" kern="1200">
        <a:solidFill>
          <a:schemeClr val="tx1"/>
        </a:solidFill>
        <a:latin typeface="Times New Roman" pitchFamily="18" charset="0"/>
        <a:ea typeface="+mn-ea"/>
        <a:cs typeface="+mn-cs"/>
      </a:defRPr>
    </a:lvl7pPr>
    <a:lvl8pPr marL="3200400" algn="l" defTabSz="914400" rtl="0" eaLnBrk="1" latinLnBrk="0" hangingPunct="1">
      <a:defRPr sz="2800" u="sng" kern="1200">
        <a:solidFill>
          <a:schemeClr val="tx1"/>
        </a:solidFill>
        <a:latin typeface="Times New Roman" pitchFamily="18" charset="0"/>
        <a:ea typeface="+mn-ea"/>
        <a:cs typeface="+mn-cs"/>
      </a:defRPr>
    </a:lvl8pPr>
    <a:lvl9pPr marL="3657600" algn="l" defTabSz="914400" rtl="0" eaLnBrk="1" latinLnBrk="0" hangingPunct="1">
      <a:defRPr sz="2800"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33CC"/>
    <a:srgbClr val="00CC99"/>
    <a:srgbClr val="CC0000"/>
    <a:srgbClr val="FF9900"/>
    <a:srgbClr val="000099"/>
    <a:srgbClr val="66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0" autoAdjust="0"/>
    <p:restoredTop sz="70662" autoAdjust="0"/>
  </p:normalViewPr>
  <p:slideViewPr>
    <p:cSldViewPr>
      <p:cViewPr>
        <p:scale>
          <a:sx n="87" d="100"/>
          <a:sy n="87" d="100"/>
        </p:scale>
        <p:origin x="-2268" y="-72"/>
      </p:cViewPr>
      <p:guideLst>
        <p:guide orient="horz" pos="2160"/>
        <p:guide pos="2880"/>
      </p:guideLst>
    </p:cSldViewPr>
  </p:slideViewPr>
  <p:outlineViewPr>
    <p:cViewPr>
      <p:scale>
        <a:sx n="33" d="100"/>
        <a:sy n="33" d="100"/>
      </p:scale>
      <p:origin x="0" y="25506"/>
    </p:cViewPr>
  </p:outlineViewPr>
  <p:notesTextViewPr>
    <p:cViewPr>
      <p:scale>
        <a:sx n="100" d="100"/>
        <a:sy n="100" d="100"/>
      </p:scale>
      <p:origin x="0" y="0"/>
    </p:cViewPr>
  </p:notesTextViewPr>
  <p:sorterViewPr>
    <p:cViewPr>
      <p:scale>
        <a:sx n="66" d="100"/>
        <a:sy n="66" d="100"/>
      </p:scale>
      <p:origin x="0" y="1308"/>
    </p:cViewPr>
  </p:sorterViewPr>
  <p:notesViewPr>
    <p:cSldViewPr>
      <p:cViewPr>
        <p:scale>
          <a:sx n="100" d="100"/>
          <a:sy n="100" d="100"/>
        </p:scale>
        <p:origin x="-72" y="90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3C03B-BC1A-A348-8402-6B223566C44D}"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it-it"/>
        </a:p>
      </dgm:t>
    </dgm:pt>
    <dgm:pt modelId="{61908BDC-EDD3-5C49-9E92-A2B0DCAE237F}">
      <dgm:prSet phldrT="[Text]" custT="1"/>
      <dgm:spPr/>
      <dgm:t>
        <a:bodyPr/>
        <a:lstStyle/>
        <a:p>
          <a:pPr algn="ctr" rtl="0"/>
          <a:r>
            <a:rPr sz="1800" b="0" i="0" u="sng" lang="it-it"/>
            <a:t>Minacce</a:t>
          </a:r>
          <a:endParaRPr lang="it-it" sz="1800" dirty="0"/>
        </a:p>
      </dgm:t>
    </dgm:pt>
    <dgm:pt modelId="{1D282433-3AC7-BF44-8B33-7EBB2D6CDDA8}" type="parTrans" cxnId="{4107E139-8304-9649-811D-745456E8E5D8}">
      <dgm:prSet/>
      <dgm:spPr/>
      <dgm:t>
        <a:bodyPr/>
        <a:lstStyle/>
        <a:p>
          <a:endParaRPr lang="it-it" sz="2800"/>
        </a:p>
      </dgm:t>
    </dgm:pt>
    <dgm:pt modelId="{A8074196-D390-5C43-999E-E0B25D19FC55}" type="sibTrans" cxnId="{4107E139-8304-9649-811D-745456E8E5D8}">
      <dgm:prSet/>
      <dgm:spPr/>
      <dgm:t>
        <a:bodyPr/>
        <a:lstStyle/>
        <a:p>
          <a:endParaRPr lang="it-it" sz="2800"/>
        </a:p>
      </dgm:t>
    </dgm:pt>
    <dgm:pt modelId="{6C1C036E-132B-F54B-A7EE-8089C98A9C56}">
      <dgm:prSet phldrT="[Text]" custT="1"/>
      <dgm:spPr/>
      <dgm:t>
        <a:bodyPr/>
        <a:lstStyle/>
        <a:p>
          <a:pPr algn="ctr" rtl="0"/>
          <a:r>
            <a:rPr sz="1200" b="0" i="0" u="sng" lang="it-it"/>
            <a:t>Forte stress</a:t>
          </a:r>
          <a:endParaRPr lang="it-it" sz="1200" dirty="0"/>
        </a:p>
      </dgm:t>
    </dgm:pt>
    <dgm:pt modelId="{1371869F-1D4B-5640-99D8-B985E75B8353}" type="parTrans" cxnId="{C2458D1A-9EF6-B347-A78D-2F859292549B}">
      <dgm:prSet/>
      <dgm:spPr/>
      <dgm:t>
        <a:bodyPr/>
        <a:lstStyle/>
        <a:p>
          <a:endParaRPr lang="it-it" sz="2800"/>
        </a:p>
      </dgm:t>
    </dgm:pt>
    <dgm:pt modelId="{C2DFB41E-3B42-C74F-8283-7E4A79110CDC}" type="sibTrans" cxnId="{C2458D1A-9EF6-B347-A78D-2F859292549B}">
      <dgm:prSet/>
      <dgm:spPr/>
      <dgm:t>
        <a:bodyPr/>
        <a:lstStyle/>
        <a:p>
          <a:endParaRPr lang="it-it" sz="2800"/>
        </a:p>
      </dgm:t>
    </dgm:pt>
    <dgm:pt modelId="{2FDD0DC4-486E-124C-8B53-8C1CDD5CC420}">
      <dgm:prSet phldrT="[Text]" custT="1"/>
      <dgm:spPr/>
      <dgm:t>
        <a:bodyPr/>
        <a:lstStyle/>
        <a:p>
          <a:pPr algn="ctr" rtl="0"/>
          <a:r>
            <a:rPr sz="1200" b="0" i="0" u="sng" lang="it-it"/>
            <a:t>Alto rischio in relazione a finanze e sicurezza</a:t>
          </a:r>
          <a:endParaRPr lang="it-it" sz="1200" dirty="0"/>
        </a:p>
      </dgm:t>
    </dgm:pt>
    <dgm:pt modelId="{6727B591-E956-F249-A8B4-CE0B79F997DF}" type="parTrans" cxnId="{2529ED4F-4F8E-624E-BC01-51E875052B65}">
      <dgm:prSet/>
      <dgm:spPr/>
      <dgm:t>
        <a:bodyPr/>
        <a:lstStyle/>
        <a:p>
          <a:endParaRPr lang="it-it" sz="2800"/>
        </a:p>
      </dgm:t>
    </dgm:pt>
    <dgm:pt modelId="{37CA8C48-DAAD-E54B-A311-7F36200EFFE1}" type="sibTrans" cxnId="{2529ED4F-4F8E-624E-BC01-51E875052B65}">
      <dgm:prSet/>
      <dgm:spPr/>
      <dgm:t>
        <a:bodyPr/>
        <a:lstStyle/>
        <a:p>
          <a:endParaRPr lang="it-it" sz="2800"/>
        </a:p>
      </dgm:t>
    </dgm:pt>
    <dgm:pt modelId="{D5834696-B421-5E43-B53E-DF12211B3B20}">
      <dgm:prSet phldrT="[Text]" custT="1"/>
      <dgm:spPr/>
      <dgm:t>
        <a:bodyPr/>
        <a:lstStyle/>
        <a:p>
          <a:pPr algn="ctr" rtl="0"/>
          <a:r>
            <a:rPr sz="1800" b="0" i="0" u="sng" lang="it-it"/>
            <a:t>Vantaggi</a:t>
          </a:r>
          <a:endParaRPr lang="it-it" sz="1800" dirty="0"/>
        </a:p>
      </dgm:t>
    </dgm:pt>
    <dgm:pt modelId="{7E2E44F6-FABF-3345-AD5A-9F69276C5E14}" type="parTrans" cxnId="{0C542D96-9E32-1E49-85C3-C62EC7FA7BAB}">
      <dgm:prSet/>
      <dgm:spPr/>
      <dgm:t>
        <a:bodyPr/>
        <a:lstStyle/>
        <a:p>
          <a:endParaRPr lang="it-it" sz="2800"/>
        </a:p>
      </dgm:t>
    </dgm:pt>
    <dgm:pt modelId="{1ABB3825-946F-6148-B920-5C5F70DA1928}" type="sibTrans" cxnId="{0C542D96-9E32-1E49-85C3-C62EC7FA7BAB}">
      <dgm:prSet/>
      <dgm:spPr/>
      <dgm:t>
        <a:bodyPr/>
        <a:lstStyle/>
        <a:p>
          <a:endParaRPr lang="it-it" sz="2800"/>
        </a:p>
      </dgm:t>
    </dgm:pt>
    <dgm:pt modelId="{765E1369-30D3-A248-871A-16DA6360DE69}">
      <dgm:prSet phldrT="[Text]" custT="1"/>
      <dgm:spPr/>
      <dgm:t>
        <a:bodyPr/>
        <a:lstStyle/>
        <a:p>
          <a:pPr algn="ctr" rtl="0"/>
          <a:r>
            <a:rPr sz="1200" b="0" i="0" u="sng" lang="it-it"/>
            <a:t>Collaborazione con i partner di vostra scelta</a:t>
          </a:r>
          <a:endParaRPr lang="it-it" sz="1200" dirty="0"/>
        </a:p>
      </dgm:t>
    </dgm:pt>
    <dgm:pt modelId="{098DF009-5F42-054D-93EA-BB76112C1151}" type="parTrans" cxnId="{93DCC1F5-8B0D-5F46-8B43-07D048CB8DCC}">
      <dgm:prSet/>
      <dgm:spPr/>
      <dgm:t>
        <a:bodyPr/>
        <a:lstStyle/>
        <a:p>
          <a:endParaRPr lang="it-it" sz="2800"/>
        </a:p>
      </dgm:t>
    </dgm:pt>
    <dgm:pt modelId="{89221E0A-4300-7742-AE8C-B1D501DA2371}" type="sibTrans" cxnId="{93DCC1F5-8B0D-5F46-8B43-07D048CB8DCC}">
      <dgm:prSet/>
      <dgm:spPr/>
      <dgm:t>
        <a:bodyPr/>
        <a:lstStyle/>
        <a:p>
          <a:endParaRPr lang="it-it" sz="2800"/>
        </a:p>
      </dgm:t>
    </dgm:pt>
    <dgm:pt modelId="{3F52535C-A4D0-7943-8F6B-8881C6BB1900}">
      <dgm:prSet phldrT="[Text]" custT="1"/>
      <dgm:spPr/>
      <dgm:t>
        <a:bodyPr/>
        <a:lstStyle/>
        <a:p>
          <a:pPr algn="ctr" rtl="0"/>
          <a:r>
            <a:rPr sz="1200" b="0" i="0" u="sng" lang="it-it"/>
            <a:t>Fare ciò che davvero vi piace</a:t>
          </a:r>
          <a:endParaRPr lang="it-it" sz="1200" dirty="0"/>
        </a:p>
      </dgm:t>
    </dgm:pt>
    <dgm:pt modelId="{39A54E10-BC41-9E49-B8DD-572E84F9125A}" type="parTrans" cxnId="{6CDCF92A-C7FD-9E4C-82A5-222F5A4CC3C4}">
      <dgm:prSet/>
      <dgm:spPr/>
      <dgm:t>
        <a:bodyPr/>
        <a:lstStyle/>
        <a:p>
          <a:endParaRPr lang="it-it" sz="2800"/>
        </a:p>
      </dgm:t>
    </dgm:pt>
    <dgm:pt modelId="{39043425-7A6C-F747-B785-195A1F0C36AE}" type="sibTrans" cxnId="{6CDCF92A-C7FD-9E4C-82A5-222F5A4CC3C4}">
      <dgm:prSet/>
      <dgm:spPr/>
      <dgm:t>
        <a:bodyPr/>
        <a:lstStyle/>
        <a:p>
          <a:endParaRPr lang="it-it" sz="2800"/>
        </a:p>
      </dgm:t>
    </dgm:pt>
    <dgm:pt modelId="{70EC7B20-9131-0840-9691-85C6FC12C51B}">
      <dgm:prSet phldrT="[Text]" custT="1"/>
      <dgm:spPr/>
      <dgm:t>
        <a:bodyPr/>
        <a:lstStyle/>
        <a:p>
          <a:pPr algn="ctr" rtl="0"/>
          <a:r>
            <a:rPr sz="1200" b="0" i="0" u="sng" lang="it-it"/>
            <a:t>Decision-making indipendente</a:t>
          </a:r>
        </a:p>
      </dgm:t>
    </dgm:pt>
    <dgm:pt modelId="{2CCF0298-7169-D744-9D90-72724EA72A3B}" type="parTrans" cxnId="{5A6D1C01-E8BC-4140-9FD6-7DA55E69CCA4}">
      <dgm:prSet/>
      <dgm:spPr/>
      <dgm:t>
        <a:bodyPr/>
        <a:lstStyle/>
        <a:p>
          <a:endParaRPr lang="it-it" sz="2800"/>
        </a:p>
      </dgm:t>
    </dgm:pt>
    <dgm:pt modelId="{E9DFCD15-5A43-404E-9859-5B5436803676}" type="sibTrans" cxnId="{5A6D1C01-E8BC-4140-9FD6-7DA55E69CCA4}">
      <dgm:prSet/>
      <dgm:spPr/>
      <dgm:t>
        <a:bodyPr/>
        <a:lstStyle/>
        <a:p>
          <a:endParaRPr lang="it-it" sz="2800"/>
        </a:p>
      </dgm:t>
    </dgm:pt>
    <dgm:pt modelId="{1C2B9CE1-6295-214D-97B9-66FF921718E1}">
      <dgm:prSet phldrT="[Text]" custT="1"/>
      <dgm:spPr/>
      <dgm:t>
        <a:bodyPr/>
        <a:lstStyle/>
        <a:p>
          <a:pPr algn="ctr" rtl="0"/>
          <a:r>
            <a:rPr sz="1200" b="0" i="0" u="sng" lang="it-it"/>
            <a:t>Meno tempo da dedicare a voi stessi e alla famiglia</a:t>
          </a:r>
          <a:endParaRPr lang="it-it" sz="1200" dirty="0"/>
        </a:p>
      </dgm:t>
    </dgm:pt>
    <dgm:pt modelId="{97904BB0-765F-6B4B-B686-FC8023EA5813}" type="parTrans" cxnId="{40A9A9ED-C344-7546-BCE4-0A11DD01E856}">
      <dgm:prSet/>
      <dgm:spPr/>
      <dgm:t>
        <a:bodyPr/>
        <a:lstStyle/>
        <a:p>
          <a:endParaRPr lang="it-it" sz="2800"/>
        </a:p>
      </dgm:t>
    </dgm:pt>
    <dgm:pt modelId="{A1BA9455-A09A-3B4B-9DAD-DB92D384B906}" type="sibTrans" cxnId="{40A9A9ED-C344-7546-BCE4-0A11DD01E856}">
      <dgm:prSet/>
      <dgm:spPr/>
      <dgm:t>
        <a:bodyPr/>
        <a:lstStyle/>
        <a:p>
          <a:endParaRPr lang="it-it" sz="2800"/>
        </a:p>
      </dgm:t>
    </dgm:pt>
    <dgm:pt modelId="{378F882F-FDF2-574D-8C1B-307A54E508FC}">
      <dgm:prSet phldrT="[Text]" custT="1"/>
      <dgm:spPr/>
      <dgm:t>
        <a:bodyPr/>
        <a:lstStyle/>
        <a:p>
          <a:pPr algn="ctr" rtl="0"/>
          <a:r>
            <a:rPr sz="1200" b="0" i="0" u="sng" lang="it-it"/>
            <a:t>Forte concorrenza</a:t>
          </a:r>
          <a:endParaRPr lang="it-it" sz="1200" dirty="0"/>
        </a:p>
      </dgm:t>
    </dgm:pt>
    <dgm:pt modelId="{745A90DD-C9A7-4944-9EE0-B9E9F7A821F7}" type="parTrans" cxnId="{520F1D65-3809-CD43-8987-55B350224CEB}">
      <dgm:prSet/>
      <dgm:spPr/>
      <dgm:t>
        <a:bodyPr/>
        <a:lstStyle/>
        <a:p>
          <a:endParaRPr lang="it-it" sz="2800"/>
        </a:p>
      </dgm:t>
    </dgm:pt>
    <dgm:pt modelId="{DDC3D8DE-FF95-CE4B-8D1B-595CA7FA318E}" type="sibTrans" cxnId="{520F1D65-3809-CD43-8987-55B350224CEB}">
      <dgm:prSet/>
      <dgm:spPr/>
      <dgm:t>
        <a:bodyPr/>
        <a:lstStyle/>
        <a:p>
          <a:endParaRPr lang="it-it" sz="2800"/>
        </a:p>
      </dgm:t>
    </dgm:pt>
    <dgm:pt modelId="{7C29FCCE-E82E-1742-994C-75907987999C}">
      <dgm:prSet phldrT="[Text]" custT="1"/>
      <dgm:spPr/>
      <dgm:t>
        <a:bodyPr/>
        <a:lstStyle/>
        <a:p>
          <a:pPr algn="ctr" rtl="0"/>
          <a:r>
            <a:rPr sz="1200" b="0" i="0" u="sng" lang="it-it"/>
            <a:t>Mutamenti rapidi del mercato</a:t>
          </a:r>
          <a:endParaRPr lang="it-it" sz="1200" dirty="0"/>
        </a:p>
      </dgm:t>
    </dgm:pt>
    <dgm:pt modelId="{D2BFA8FD-55C5-704F-A3B8-86B63934FFF9}" type="parTrans" cxnId="{8EE5129B-12AE-B245-8144-E7841EFC85F0}">
      <dgm:prSet/>
      <dgm:spPr/>
      <dgm:t>
        <a:bodyPr/>
        <a:lstStyle/>
        <a:p>
          <a:endParaRPr lang="it-it" sz="2800"/>
        </a:p>
      </dgm:t>
    </dgm:pt>
    <dgm:pt modelId="{5C10FE40-D433-6641-807D-6B32D91688A5}" type="sibTrans" cxnId="{8EE5129B-12AE-B245-8144-E7841EFC85F0}">
      <dgm:prSet/>
      <dgm:spPr/>
      <dgm:t>
        <a:bodyPr/>
        <a:lstStyle/>
        <a:p>
          <a:endParaRPr lang="it-it" sz="2800"/>
        </a:p>
      </dgm:t>
    </dgm:pt>
    <dgm:pt modelId="{0D5C0DF8-C31D-0A4F-98C0-7196C9BC0343}">
      <dgm:prSet phldrT="[Text]" custT="1"/>
      <dgm:spPr/>
      <dgm:t>
        <a:bodyPr/>
        <a:lstStyle/>
        <a:p>
          <a:pPr algn="ctr" rtl="0"/>
          <a:r>
            <a:rPr sz="1200" b="0" i="0" u="sng" lang="it-it"/>
            <a:t>Acquisizione di benefici finanziari e non solo</a:t>
          </a:r>
          <a:r>
            <a:rPr sz="1200" b="0" i="0" u="none" lang="it-it"/>
            <a:t> </a:t>
          </a:r>
        </a:p>
      </dgm:t>
    </dgm:pt>
    <dgm:pt modelId="{28B1507F-E9DA-2546-81C1-619721058E58}" type="parTrans" cxnId="{8E046B56-F36C-9E45-A0C2-C74D531CE333}">
      <dgm:prSet/>
      <dgm:spPr/>
      <dgm:t>
        <a:bodyPr/>
        <a:lstStyle/>
        <a:p>
          <a:endParaRPr lang="it-it" sz="2800"/>
        </a:p>
      </dgm:t>
    </dgm:pt>
    <dgm:pt modelId="{C6795002-D069-C24C-9D95-C20550402A12}" type="sibTrans" cxnId="{8E046B56-F36C-9E45-A0C2-C74D531CE333}">
      <dgm:prSet/>
      <dgm:spPr/>
      <dgm:t>
        <a:bodyPr/>
        <a:lstStyle/>
        <a:p>
          <a:endParaRPr lang="it-it" sz="2800"/>
        </a:p>
      </dgm:t>
    </dgm:pt>
    <dgm:pt modelId="{F7BBB552-C1F7-4F4A-80DF-20B3481BD27F}">
      <dgm:prSet phldrT="[Text]" custT="1"/>
      <dgm:spPr/>
      <dgm:t>
        <a:bodyPr/>
        <a:lstStyle/>
        <a:p>
          <a:pPr algn="ctr" rtl="0"/>
          <a:r>
            <a:rPr sz="1200" b="0" i="0" u="sng" lang="it-it"/>
            <a:t>Guidare l’azienda e motivare i dipendenti</a:t>
          </a:r>
        </a:p>
      </dgm:t>
    </dgm:pt>
    <dgm:pt modelId="{D2B6D5DE-66CD-7348-B4A9-27D08AD6BD73}" type="parTrans" cxnId="{935C4744-F471-294D-B94B-1B42982DAEF5}">
      <dgm:prSet/>
      <dgm:spPr/>
      <dgm:t>
        <a:bodyPr/>
        <a:lstStyle/>
        <a:p>
          <a:endParaRPr lang="it-it" sz="2800"/>
        </a:p>
      </dgm:t>
    </dgm:pt>
    <dgm:pt modelId="{C0FADE5E-1515-9C4F-B9A9-889C36C8B1D4}" type="sibTrans" cxnId="{935C4744-F471-294D-B94B-1B42982DAEF5}">
      <dgm:prSet/>
      <dgm:spPr/>
      <dgm:t>
        <a:bodyPr/>
        <a:lstStyle/>
        <a:p>
          <a:endParaRPr lang="it-it" sz="2800"/>
        </a:p>
      </dgm:t>
    </dgm:pt>
    <dgm:pt modelId="{7029AFBD-9480-8A4F-992B-DC2A0058C750}" type="pres">
      <dgm:prSet presAssocID="{D513C03B-BC1A-A348-8402-6B223566C44D}" presName="compositeShape" presStyleCnt="0">
        <dgm:presLayoutVars>
          <dgm:chMax val="2"/>
          <dgm:dir/>
          <dgm:resizeHandles val="exact"/>
        </dgm:presLayoutVars>
      </dgm:prSet>
      <dgm:spPr/>
      <dgm:t>
        <a:bodyPr/>
        <a:lstStyle/>
        <a:p>
          <a:endParaRPr lang="it-it"/>
        </a:p>
      </dgm:t>
    </dgm:pt>
    <dgm:pt modelId="{437FF7F2-1292-7A45-A411-73A40A8D54B2}" type="pres">
      <dgm:prSet presAssocID="{D513C03B-BC1A-A348-8402-6B223566C44D}" presName="divider" presStyleLbl="fgShp" presStyleIdx="0" presStyleCnt="1"/>
      <dgm:spPr>
        <a:solidFill>
          <a:srgbClr val="6699FF"/>
        </a:solidFill>
      </dgm:spPr>
      <dgm:t>
        <a:bodyPr/>
        <a:lstStyle/>
        <a:p>
          <a:endParaRPr lang="it-it"/>
        </a:p>
      </dgm:t>
    </dgm:pt>
    <dgm:pt modelId="{785627EE-996D-0D4C-AD5F-F603857130DC}" type="pres">
      <dgm:prSet presAssocID="{61908BDC-EDD3-5C49-9E92-A2B0DCAE237F}" presName="downArrow" presStyleLbl="node1" presStyleIdx="0" presStyleCnt="2"/>
      <dgm:spPr>
        <a:solidFill>
          <a:srgbClr val="6699FF"/>
        </a:solidFill>
      </dgm:spPr>
      <dgm:t>
        <a:bodyPr/>
        <a:lstStyle/>
        <a:p>
          <a:endParaRPr lang="it-it"/>
        </a:p>
      </dgm:t>
    </dgm:pt>
    <dgm:pt modelId="{EB58C2AA-7486-CA4A-A351-9C86039C33AB}" type="pres">
      <dgm:prSet presAssocID="{61908BDC-EDD3-5C49-9E92-A2B0DCAE237F}" presName="downArrowText" presStyleLbl="revTx" presStyleIdx="0" presStyleCnt="2" custScaleX="138397">
        <dgm:presLayoutVars>
          <dgm:bulletEnabled val="1"/>
        </dgm:presLayoutVars>
      </dgm:prSet>
      <dgm:spPr/>
      <dgm:t>
        <a:bodyPr/>
        <a:lstStyle/>
        <a:p>
          <a:endParaRPr lang="it-it"/>
        </a:p>
      </dgm:t>
    </dgm:pt>
    <dgm:pt modelId="{9B5A5E86-DA45-234D-B460-39572FE08424}" type="pres">
      <dgm:prSet presAssocID="{D5834696-B421-5E43-B53E-DF12211B3B20}" presName="upArrow" presStyleLbl="node1" presStyleIdx="1" presStyleCnt="2"/>
      <dgm:spPr>
        <a:solidFill>
          <a:srgbClr val="6699FF"/>
        </a:solidFill>
      </dgm:spPr>
      <dgm:t>
        <a:bodyPr/>
        <a:lstStyle/>
        <a:p>
          <a:endParaRPr lang="it-it"/>
        </a:p>
      </dgm:t>
    </dgm:pt>
    <dgm:pt modelId="{E275245B-99FD-A243-BBE3-BDED18B3634E}" type="pres">
      <dgm:prSet presAssocID="{D5834696-B421-5E43-B53E-DF12211B3B20}" presName="upArrowText" presStyleLbl="revTx" presStyleIdx="1" presStyleCnt="2" custScaleX="143042">
        <dgm:presLayoutVars>
          <dgm:bulletEnabled val="1"/>
        </dgm:presLayoutVars>
      </dgm:prSet>
      <dgm:spPr/>
      <dgm:t>
        <a:bodyPr/>
        <a:lstStyle/>
        <a:p>
          <a:endParaRPr lang="it-it"/>
        </a:p>
      </dgm:t>
    </dgm:pt>
  </dgm:ptLst>
  <dgm:cxnLst>
    <dgm:cxn modelId="{A669F443-44EE-47F2-8DD9-71B630266B68}" type="presOf" srcId="{7C29FCCE-E82E-1742-994C-75907987999C}" destId="{EB58C2AA-7486-CA4A-A351-9C86039C33AB}" srcOrd="0" destOrd="5" presId="urn:microsoft.com/office/officeart/2005/8/layout/arrow3"/>
    <dgm:cxn modelId="{5A6D1C01-E8BC-4140-9FD6-7DA55E69CCA4}" srcId="{D5834696-B421-5E43-B53E-DF12211B3B20}" destId="{70EC7B20-9131-0840-9691-85C6FC12C51B}" srcOrd="2" destOrd="0" parTransId="{2CCF0298-7169-D744-9D90-72724EA72A3B}" sibTransId="{E9DFCD15-5A43-404E-9859-5B5436803676}"/>
    <dgm:cxn modelId="{9037F78E-D431-418D-BF60-8049EFCB3185}" type="presOf" srcId="{0D5C0DF8-C31D-0A4F-98C0-7196C9BC0343}" destId="{E275245B-99FD-A243-BBE3-BDED18B3634E}" srcOrd="0" destOrd="4" presId="urn:microsoft.com/office/officeart/2005/8/layout/arrow3"/>
    <dgm:cxn modelId="{520F1D65-3809-CD43-8987-55B350224CEB}" srcId="{61908BDC-EDD3-5C49-9E92-A2B0DCAE237F}" destId="{378F882F-FDF2-574D-8C1B-307A54E508FC}" srcOrd="3" destOrd="0" parTransId="{745A90DD-C9A7-4944-9EE0-B9E9F7A821F7}" sibTransId="{DDC3D8DE-FF95-CE4B-8D1B-595CA7FA318E}"/>
    <dgm:cxn modelId="{43CD9597-F383-4F3A-97F0-C77E1A03F601}" type="presOf" srcId="{D5834696-B421-5E43-B53E-DF12211B3B20}" destId="{E275245B-99FD-A243-BBE3-BDED18B3634E}" srcOrd="0" destOrd="0" presId="urn:microsoft.com/office/officeart/2005/8/layout/arrow3"/>
    <dgm:cxn modelId="{F9CE4571-06CE-404C-AD19-2E4D4178BF76}" type="presOf" srcId="{6C1C036E-132B-F54B-A7EE-8089C98A9C56}" destId="{EB58C2AA-7486-CA4A-A351-9C86039C33AB}" srcOrd="0" destOrd="1" presId="urn:microsoft.com/office/officeart/2005/8/layout/arrow3"/>
    <dgm:cxn modelId="{C2458D1A-9EF6-B347-A78D-2F859292549B}" srcId="{61908BDC-EDD3-5C49-9E92-A2B0DCAE237F}" destId="{6C1C036E-132B-F54B-A7EE-8089C98A9C56}" srcOrd="0" destOrd="0" parTransId="{1371869F-1D4B-5640-99D8-B985E75B8353}" sibTransId="{C2DFB41E-3B42-C74F-8283-7E4A79110CDC}"/>
    <dgm:cxn modelId="{08766F03-1823-48BE-B46C-07E951E7BDCB}" type="presOf" srcId="{765E1369-30D3-A248-871A-16DA6360DE69}" destId="{E275245B-99FD-A243-BBE3-BDED18B3634E}" srcOrd="0" destOrd="1" presId="urn:microsoft.com/office/officeart/2005/8/layout/arrow3"/>
    <dgm:cxn modelId="{4107E139-8304-9649-811D-745456E8E5D8}" srcId="{D513C03B-BC1A-A348-8402-6B223566C44D}" destId="{61908BDC-EDD3-5C49-9E92-A2B0DCAE237F}" srcOrd="0" destOrd="0" parTransId="{1D282433-3AC7-BF44-8B33-7EBB2D6CDDA8}" sibTransId="{A8074196-D390-5C43-999E-E0B25D19FC55}"/>
    <dgm:cxn modelId="{9A136429-466E-46E0-8C5B-D854A3AF265E}" type="presOf" srcId="{61908BDC-EDD3-5C49-9E92-A2B0DCAE237F}" destId="{EB58C2AA-7486-CA4A-A351-9C86039C33AB}" srcOrd="0" destOrd="0" presId="urn:microsoft.com/office/officeart/2005/8/layout/arrow3"/>
    <dgm:cxn modelId="{40A9A9ED-C344-7546-BCE4-0A11DD01E856}" srcId="{61908BDC-EDD3-5C49-9E92-A2B0DCAE237F}" destId="{1C2B9CE1-6295-214D-97B9-66FF921718E1}" srcOrd="2" destOrd="0" parTransId="{97904BB0-765F-6B4B-B686-FC8023EA5813}" sibTransId="{A1BA9455-A09A-3B4B-9DAD-DB92D384B906}"/>
    <dgm:cxn modelId="{935C4744-F471-294D-B94B-1B42982DAEF5}" srcId="{D5834696-B421-5E43-B53E-DF12211B3B20}" destId="{F7BBB552-C1F7-4F4A-80DF-20B3481BD27F}" srcOrd="4" destOrd="0" parTransId="{D2B6D5DE-66CD-7348-B4A9-27D08AD6BD73}" sibTransId="{C0FADE5E-1515-9C4F-B9A9-889C36C8B1D4}"/>
    <dgm:cxn modelId="{51CFA687-29ED-491F-9723-51946D835472}" type="presOf" srcId="{1C2B9CE1-6295-214D-97B9-66FF921718E1}" destId="{EB58C2AA-7486-CA4A-A351-9C86039C33AB}" srcOrd="0" destOrd="3" presId="urn:microsoft.com/office/officeart/2005/8/layout/arrow3"/>
    <dgm:cxn modelId="{8EE5129B-12AE-B245-8144-E7841EFC85F0}" srcId="{61908BDC-EDD3-5C49-9E92-A2B0DCAE237F}" destId="{7C29FCCE-E82E-1742-994C-75907987999C}" srcOrd="4" destOrd="0" parTransId="{D2BFA8FD-55C5-704F-A3B8-86B63934FFF9}" sibTransId="{5C10FE40-D433-6641-807D-6B32D91688A5}"/>
    <dgm:cxn modelId="{99F1B8BB-2F2C-40F9-BEA3-173B7E92E8E4}" type="presOf" srcId="{3F52535C-A4D0-7943-8F6B-8881C6BB1900}" destId="{E275245B-99FD-A243-BBE3-BDED18B3634E}" srcOrd="0" destOrd="2" presId="urn:microsoft.com/office/officeart/2005/8/layout/arrow3"/>
    <dgm:cxn modelId="{2529ED4F-4F8E-624E-BC01-51E875052B65}" srcId="{61908BDC-EDD3-5C49-9E92-A2B0DCAE237F}" destId="{2FDD0DC4-486E-124C-8B53-8C1CDD5CC420}" srcOrd="1" destOrd="0" parTransId="{6727B591-E956-F249-A8B4-CE0B79F997DF}" sibTransId="{37CA8C48-DAAD-E54B-A311-7F36200EFFE1}"/>
    <dgm:cxn modelId="{9E4E5729-5F59-4579-AAFC-07607544C02B}" type="presOf" srcId="{70EC7B20-9131-0840-9691-85C6FC12C51B}" destId="{E275245B-99FD-A243-BBE3-BDED18B3634E}" srcOrd="0" destOrd="3" presId="urn:microsoft.com/office/officeart/2005/8/layout/arrow3"/>
    <dgm:cxn modelId="{6CDCF92A-C7FD-9E4C-82A5-222F5A4CC3C4}" srcId="{D5834696-B421-5E43-B53E-DF12211B3B20}" destId="{3F52535C-A4D0-7943-8F6B-8881C6BB1900}" srcOrd="1" destOrd="0" parTransId="{39A54E10-BC41-9E49-B8DD-572E84F9125A}" sibTransId="{39043425-7A6C-F747-B785-195A1F0C36AE}"/>
    <dgm:cxn modelId="{BCC6A8B3-A248-4BA5-B455-06E90C6B6186}" type="presOf" srcId="{378F882F-FDF2-574D-8C1B-307A54E508FC}" destId="{EB58C2AA-7486-CA4A-A351-9C86039C33AB}" srcOrd="0" destOrd="4" presId="urn:microsoft.com/office/officeart/2005/8/layout/arrow3"/>
    <dgm:cxn modelId="{93DCC1F5-8B0D-5F46-8B43-07D048CB8DCC}" srcId="{D5834696-B421-5E43-B53E-DF12211B3B20}" destId="{765E1369-30D3-A248-871A-16DA6360DE69}" srcOrd="0" destOrd="0" parTransId="{098DF009-5F42-054D-93EA-BB76112C1151}" sibTransId="{89221E0A-4300-7742-AE8C-B1D501DA2371}"/>
    <dgm:cxn modelId="{A324D7A6-4C35-461D-9327-66A0A75BC68C}" type="presOf" srcId="{F7BBB552-C1F7-4F4A-80DF-20B3481BD27F}" destId="{E275245B-99FD-A243-BBE3-BDED18B3634E}" srcOrd="0" destOrd="5" presId="urn:microsoft.com/office/officeart/2005/8/layout/arrow3"/>
    <dgm:cxn modelId="{3C567643-206F-40A4-8F8D-0DC32139EC0E}" type="presOf" srcId="{D513C03B-BC1A-A348-8402-6B223566C44D}" destId="{7029AFBD-9480-8A4F-992B-DC2A0058C750}" srcOrd="0" destOrd="0" presId="urn:microsoft.com/office/officeart/2005/8/layout/arrow3"/>
    <dgm:cxn modelId="{8CC41449-F252-4492-A8EB-A4FEA65C67B8}" type="presOf" srcId="{2FDD0DC4-486E-124C-8B53-8C1CDD5CC420}" destId="{EB58C2AA-7486-CA4A-A351-9C86039C33AB}" srcOrd="0" destOrd="2" presId="urn:microsoft.com/office/officeart/2005/8/layout/arrow3"/>
    <dgm:cxn modelId="{0C542D96-9E32-1E49-85C3-C62EC7FA7BAB}" srcId="{D513C03B-BC1A-A348-8402-6B223566C44D}" destId="{D5834696-B421-5E43-B53E-DF12211B3B20}" srcOrd="1" destOrd="0" parTransId="{7E2E44F6-FABF-3345-AD5A-9F69276C5E14}" sibTransId="{1ABB3825-946F-6148-B920-5C5F70DA1928}"/>
    <dgm:cxn modelId="{8E046B56-F36C-9E45-A0C2-C74D531CE333}" srcId="{D5834696-B421-5E43-B53E-DF12211B3B20}" destId="{0D5C0DF8-C31D-0A4F-98C0-7196C9BC0343}" srcOrd="3" destOrd="0" parTransId="{28B1507F-E9DA-2546-81C1-619721058E58}" sibTransId="{C6795002-D069-C24C-9D95-C20550402A12}"/>
    <dgm:cxn modelId="{850EEE0F-0E99-4006-A22E-11E56EF2EF80}" type="presParOf" srcId="{7029AFBD-9480-8A4F-992B-DC2A0058C750}" destId="{437FF7F2-1292-7A45-A411-73A40A8D54B2}" srcOrd="0" destOrd="0" presId="urn:microsoft.com/office/officeart/2005/8/layout/arrow3"/>
    <dgm:cxn modelId="{D4A507CE-B07F-422A-B23C-1DFDADE1D94C}" type="presParOf" srcId="{7029AFBD-9480-8A4F-992B-DC2A0058C750}" destId="{785627EE-996D-0D4C-AD5F-F603857130DC}" srcOrd="1" destOrd="0" presId="urn:microsoft.com/office/officeart/2005/8/layout/arrow3"/>
    <dgm:cxn modelId="{72EF456E-95F0-457B-A6BB-3EF9BF6EBFB6}" type="presParOf" srcId="{7029AFBD-9480-8A4F-992B-DC2A0058C750}" destId="{EB58C2AA-7486-CA4A-A351-9C86039C33AB}" srcOrd="2" destOrd="0" presId="urn:microsoft.com/office/officeart/2005/8/layout/arrow3"/>
    <dgm:cxn modelId="{8EFB8B8F-0900-4BAD-B94F-847F02AFE4ED}" type="presParOf" srcId="{7029AFBD-9480-8A4F-992B-DC2A0058C750}" destId="{9B5A5E86-DA45-234D-B460-39572FE08424}" srcOrd="3" destOrd="0" presId="urn:microsoft.com/office/officeart/2005/8/layout/arrow3"/>
    <dgm:cxn modelId="{EECF56E8-01A5-4E7B-9A99-BAB99745FC89}" type="presParOf" srcId="{7029AFBD-9480-8A4F-992B-DC2A0058C750}" destId="{E275245B-99FD-A243-BBE3-BDED18B3634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FF7F2-1292-7A45-A411-73A40A8D54B2}">
      <dsp:nvSpPr>
        <dsp:cNvPr id="0" name=""/>
        <dsp:cNvSpPr/>
      </dsp:nvSpPr>
      <dsp:spPr>
        <a:xfrm rot="21300000">
          <a:off x="18413" y="1783976"/>
          <a:ext cx="5963501" cy="682910"/>
        </a:xfrm>
        <a:prstGeom prst="mathMinus">
          <a:avLst/>
        </a:prstGeom>
        <a:solidFill>
          <a:srgbClr val="66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785627EE-996D-0D4C-AD5F-F603857130DC}">
      <dsp:nvSpPr>
        <dsp:cNvPr id="0" name=""/>
        <dsp:cNvSpPr/>
      </dsp:nvSpPr>
      <dsp:spPr>
        <a:xfrm>
          <a:off x="720039" y="212543"/>
          <a:ext cx="1800098" cy="1700345"/>
        </a:xfrm>
        <a:prstGeom prst="downArrow">
          <a:avLst/>
        </a:prstGeom>
        <a:solidFill>
          <a:srgbClr val="66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58C2AA-7486-CA4A-A351-9C86039C33AB}">
      <dsp:nvSpPr>
        <dsp:cNvPr id="0" name=""/>
        <dsp:cNvSpPr/>
      </dsp:nvSpPr>
      <dsp:spPr>
        <a:xfrm>
          <a:off x="2811542" y="0"/>
          <a:ext cx="2657367" cy="178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Threats</a:t>
          </a:r>
          <a:endParaRPr lang="en-US" sz="1800" kern="1200" dirty="0"/>
        </a:p>
        <a:p>
          <a:pPr marL="114300" lvl="1" indent="-114300" algn="ctr" defTabSz="533400">
            <a:lnSpc>
              <a:spcPct val="90000"/>
            </a:lnSpc>
            <a:spcBef>
              <a:spcPct val="0"/>
            </a:spcBef>
            <a:spcAft>
              <a:spcPct val="15000"/>
            </a:spcAft>
            <a:buChar char="••"/>
          </a:pPr>
          <a:r>
            <a:rPr lang="en-US" sz="1200" kern="1200" dirty="0" smtClean="0"/>
            <a:t>High stress</a:t>
          </a:r>
          <a:endParaRPr lang="en-US" sz="1200" kern="1200" dirty="0"/>
        </a:p>
        <a:p>
          <a:pPr marL="114300" lvl="1" indent="-114300" algn="ctr" defTabSz="533400">
            <a:lnSpc>
              <a:spcPct val="90000"/>
            </a:lnSpc>
            <a:spcBef>
              <a:spcPct val="0"/>
            </a:spcBef>
            <a:spcAft>
              <a:spcPct val="15000"/>
            </a:spcAft>
            <a:buChar char="••"/>
          </a:pPr>
          <a:r>
            <a:rPr lang="en-US" sz="1200" kern="1200" dirty="0" smtClean="0"/>
            <a:t>High risk in relation to finances &amp; security</a:t>
          </a:r>
          <a:endParaRPr lang="en-US" sz="1200" kern="1200" dirty="0"/>
        </a:p>
        <a:p>
          <a:pPr marL="114300" lvl="1" indent="-114300" algn="ctr" defTabSz="533400">
            <a:lnSpc>
              <a:spcPct val="90000"/>
            </a:lnSpc>
            <a:spcBef>
              <a:spcPct val="0"/>
            </a:spcBef>
            <a:spcAft>
              <a:spcPct val="15000"/>
            </a:spcAft>
            <a:buChar char="••"/>
          </a:pPr>
          <a:r>
            <a:rPr lang="en-US" sz="1200" kern="1200" dirty="0" smtClean="0"/>
            <a:t>Less time for relaxation &amp; family</a:t>
          </a:r>
          <a:endParaRPr lang="en-US" sz="1200" kern="1200" dirty="0"/>
        </a:p>
        <a:p>
          <a:pPr marL="114300" lvl="1" indent="-114300" algn="ctr" defTabSz="533400">
            <a:lnSpc>
              <a:spcPct val="90000"/>
            </a:lnSpc>
            <a:spcBef>
              <a:spcPct val="0"/>
            </a:spcBef>
            <a:spcAft>
              <a:spcPct val="15000"/>
            </a:spcAft>
            <a:buChar char="••"/>
          </a:pPr>
          <a:r>
            <a:rPr lang="en-US" sz="1200" kern="1200" dirty="0" smtClean="0"/>
            <a:t>Strong competition</a:t>
          </a:r>
          <a:endParaRPr lang="en-US" sz="1200" kern="1200" dirty="0"/>
        </a:p>
        <a:p>
          <a:pPr marL="114300" lvl="1" indent="-114300" algn="ctr" defTabSz="533400">
            <a:lnSpc>
              <a:spcPct val="90000"/>
            </a:lnSpc>
            <a:spcBef>
              <a:spcPct val="0"/>
            </a:spcBef>
            <a:spcAft>
              <a:spcPct val="15000"/>
            </a:spcAft>
            <a:buChar char="••"/>
          </a:pPr>
          <a:r>
            <a:rPr lang="en-US" sz="1200" kern="1200" dirty="0" smtClean="0"/>
            <a:t>Quick changes of the market</a:t>
          </a:r>
          <a:endParaRPr lang="en-US" sz="1200" kern="1200" dirty="0"/>
        </a:p>
      </dsp:txBody>
      <dsp:txXfrm>
        <a:off x="2811542" y="0"/>
        <a:ext cx="2657367" cy="1785362"/>
      </dsp:txXfrm>
    </dsp:sp>
    <dsp:sp modelId="{9B5A5E86-DA45-234D-B460-39572FE08424}">
      <dsp:nvSpPr>
        <dsp:cNvPr id="0" name=""/>
        <dsp:cNvSpPr/>
      </dsp:nvSpPr>
      <dsp:spPr>
        <a:xfrm>
          <a:off x="3480190" y="2337974"/>
          <a:ext cx="1800098" cy="1700345"/>
        </a:xfrm>
        <a:prstGeom prst="upArrow">
          <a:avLst/>
        </a:prstGeom>
        <a:solidFill>
          <a:srgbClr val="6699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75245B-99FD-A243-BBE3-BDED18B3634E}">
      <dsp:nvSpPr>
        <dsp:cNvPr id="0" name=""/>
        <dsp:cNvSpPr/>
      </dsp:nvSpPr>
      <dsp:spPr>
        <a:xfrm>
          <a:off x="486823" y="2465500"/>
          <a:ext cx="2746556" cy="178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Benefits</a:t>
          </a:r>
          <a:endParaRPr lang="en-US" sz="1800" kern="1200" dirty="0"/>
        </a:p>
        <a:p>
          <a:pPr marL="114300" lvl="1" indent="-114300" algn="ctr" defTabSz="533400">
            <a:lnSpc>
              <a:spcPct val="90000"/>
            </a:lnSpc>
            <a:spcBef>
              <a:spcPct val="0"/>
            </a:spcBef>
            <a:spcAft>
              <a:spcPct val="15000"/>
            </a:spcAft>
            <a:buChar char="••"/>
          </a:pPr>
          <a:r>
            <a:rPr lang="en-US" sz="1200" kern="1200" dirty="0" smtClean="0"/>
            <a:t>Collaboration with partners of your choice</a:t>
          </a:r>
          <a:endParaRPr lang="en-US" sz="1200" kern="1200" dirty="0"/>
        </a:p>
        <a:p>
          <a:pPr marL="114300" lvl="1" indent="-114300" algn="ctr" defTabSz="533400">
            <a:lnSpc>
              <a:spcPct val="90000"/>
            </a:lnSpc>
            <a:spcBef>
              <a:spcPct val="0"/>
            </a:spcBef>
            <a:spcAft>
              <a:spcPct val="15000"/>
            </a:spcAft>
            <a:buChar char="••"/>
          </a:pPr>
          <a:r>
            <a:rPr lang="en-US" sz="1200" kern="1200" dirty="0" smtClean="0"/>
            <a:t>Do, what you really enjoy</a:t>
          </a:r>
          <a:endParaRPr lang="en-US" sz="1200" kern="1200" dirty="0"/>
        </a:p>
        <a:p>
          <a:pPr marL="114300" lvl="1" indent="-114300" algn="ctr" defTabSz="533400">
            <a:lnSpc>
              <a:spcPct val="90000"/>
            </a:lnSpc>
            <a:spcBef>
              <a:spcPct val="0"/>
            </a:spcBef>
            <a:spcAft>
              <a:spcPct val="15000"/>
            </a:spcAft>
            <a:buChar char="••"/>
          </a:pPr>
          <a:r>
            <a:rPr lang="en-US" sz="1200" kern="1200" dirty="0" smtClean="0"/>
            <a:t>Independent decision making</a:t>
          </a:r>
        </a:p>
        <a:p>
          <a:pPr marL="114300" lvl="1" indent="-114300" algn="ctr" defTabSz="533400">
            <a:lnSpc>
              <a:spcPct val="90000"/>
            </a:lnSpc>
            <a:spcBef>
              <a:spcPct val="0"/>
            </a:spcBef>
            <a:spcAft>
              <a:spcPct val="15000"/>
            </a:spcAft>
            <a:buChar char="••"/>
          </a:pPr>
          <a:r>
            <a:rPr lang="en-US" sz="1200" kern="1200" dirty="0" smtClean="0"/>
            <a:t>Gaining financial &amp; other benefits </a:t>
          </a:r>
        </a:p>
        <a:p>
          <a:pPr marL="114300" lvl="1" indent="-114300" algn="ctr" defTabSz="533400">
            <a:lnSpc>
              <a:spcPct val="90000"/>
            </a:lnSpc>
            <a:spcBef>
              <a:spcPct val="0"/>
            </a:spcBef>
            <a:spcAft>
              <a:spcPct val="15000"/>
            </a:spcAft>
            <a:buChar char="••"/>
          </a:pPr>
          <a:r>
            <a:rPr lang="en-US" sz="1200" kern="1200" dirty="0" smtClean="0"/>
            <a:t>Leading the enterprise &amp; motivating the employees</a:t>
          </a:r>
        </a:p>
      </dsp:txBody>
      <dsp:txXfrm>
        <a:off x="486823" y="2465500"/>
        <a:ext cx="2746556" cy="1785362"/>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6" tIns="49513" rIns="99026" bIns="49513" numCol="1" anchor="t" anchorCtr="0" compatLnSpc="1">
            <a:prstTxWarp prst="textNoShape">
              <a:avLst/>
            </a:prstTxWarp>
          </a:bodyPr>
          <a:lstStyle>
            <a:lvl1pPr defTabSz="990377">
              <a:defRPr sz="1300" u="none"/>
            </a:lvl1pPr>
          </a:lstStyle>
          <a:p>
            <a:pPr>
              <a:defRPr/>
            </a:pPr>
            <a:endParaRPr lang="en-GB"/>
          </a:p>
        </p:txBody>
      </p:sp>
      <p:sp>
        <p:nvSpPr>
          <p:cNvPr id="17920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6" tIns="49513" rIns="99026" bIns="49513" numCol="1" anchor="t" anchorCtr="0" compatLnSpc="1">
            <a:prstTxWarp prst="textNoShape">
              <a:avLst/>
            </a:prstTxWarp>
          </a:bodyPr>
          <a:lstStyle>
            <a:lvl1pPr algn="r" defTabSz="990377">
              <a:defRPr sz="1300" u="none"/>
            </a:lvl1pPr>
          </a:lstStyle>
          <a:p>
            <a:pPr>
              <a:defRPr/>
            </a:pPr>
            <a:endParaRPr lang="en-GB"/>
          </a:p>
        </p:txBody>
      </p:sp>
      <p:sp>
        <p:nvSpPr>
          <p:cNvPr id="17920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26" tIns="49513" rIns="99026" bIns="49513" numCol="1" anchor="b" anchorCtr="0" compatLnSpc="1">
            <a:prstTxWarp prst="textNoShape">
              <a:avLst/>
            </a:prstTxWarp>
          </a:bodyPr>
          <a:lstStyle>
            <a:lvl1pPr defTabSz="990377">
              <a:defRPr sz="1300" u="none"/>
            </a:lvl1pPr>
          </a:lstStyle>
          <a:p>
            <a:pPr>
              <a:defRPr/>
            </a:pPr>
            <a:endParaRPr lang="en-GB"/>
          </a:p>
        </p:txBody>
      </p:sp>
      <p:sp>
        <p:nvSpPr>
          <p:cNvPr id="179206" name="Rectangle 6"/>
          <p:cNvSpPr>
            <a:spLocks noChangeArrowheads="1"/>
          </p:cNvSpPr>
          <p:nvPr/>
        </p:nvSpPr>
        <p:spPr bwMode="auto">
          <a:xfrm>
            <a:off x="4022725" y="9723438"/>
            <a:ext cx="3076575" cy="511175"/>
          </a:xfrm>
          <a:prstGeom prst="rect">
            <a:avLst/>
          </a:prstGeom>
          <a:noFill/>
          <a:ln w="9525">
            <a:noFill/>
            <a:miter lim="800000"/>
            <a:headEnd/>
            <a:tailEnd/>
          </a:ln>
          <a:effectLst/>
        </p:spPr>
        <p:txBody>
          <a:bodyPr lIns="99026" tIns="49513" rIns="99026" bIns="49513" anchor="b"/>
          <a:lstStyle/>
          <a:p>
            <a:pPr algn="r" defTabSz="990377">
              <a:defRPr/>
            </a:pPr>
            <a:r>
              <a:rPr lang="sl-SI" sz="1600" b="1" u="none" dirty="0">
                <a:solidFill>
                  <a:srgbClr val="000099"/>
                </a:solidFill>
                <a:latin typeface="Tw Cen MT" pitchFamily="34" charset="-18"/>
              </a:rPr>
              <a:t>U2-E1-</a:t>
            </a:r>
            <a:fld id="{59BE6F2F-A80E-4CF2-A216-CA59D1C87EC6}" type="slidenum">
              <a:rPr lang="sl-SI" sz="1600" b="1" u="none">
                <a:solidFill>
                  <a:srgbClr val="000099"/>
                </a:solidFill>
                <a:latin typeface="Tw Cen MT" pitchFamily="34" charset="-18"/>
              </a:rPr>
              <a:pPr algn="r" defTabSz="990377">
                <a:defRPr/>
              </a:pPr>
              <a:t>‹N›</a:t>
            </a:fld>
            <a:endParaRPr lang="sl-SI" sz="1600" b="1" u="none" noProof="1">
              <a:solidFill>
                <a:srgbClr val="000099"/>
              </a:solidFill>
              <a:latin typeface="Tw Cen MT" pitchFamily="34" charset="-18"/>
            </a:endParaRPr>
          </a:p>
        </p:txBody>
      </p:sp>
    </p:spTree>
    <p:extLst>
      <p:ext uri="{BB962C8B-B14F-4D97-AF65-F5344CB8AC3E}">
        <p14:creationId xmlns:p14="http://schemas.microsoft.com/office/powerpoint/2010/main" val="606580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596900" y="4860925"/>
            <a:ext cx="5976938" cy="4605338"/>
          </a:xfrm>
          <a:prstGeom prst="rect">
            <a:avLst/>
          </a:prstGeom>
          <a:noFill/>
          <a:ln w="9525">
            <a:noFill/>
            <a:miter lim="800000"/>
            <a:headEnd/>
            <a:tailEnd/>
          </a:ln>
          <a:effectLst/>
        </p:spPr>
        <p:txBody>
          <a:bodyPr vert="horz" wrap="square" lIns="99026" tIns="49513" rIns="99026" bIns="49513" numCol="1" anchor="t" anchorCtr="0" compatLnSpc="1">
            <a:prstTxWarp prst="textNoShape">
              <a:avLst/>
            </a:prstTxWarp>
          </a:bodyPr>
          <a:lstStyle/>
          <a:p>
            <a:pPr lvl="0"/>
            <a:r>
              <a:rPr lang="en-US" noProof="0" dirty="0" err="1" smtClean="0"/>
              <a:t>Klicken</a:t>
            </a:r>
            <a:r>
              <a:rPr lang="en-US" noProof="0" dirty="0" smtClean="0"/>
              <a:t> </a:t>
            </a:r>
            <a:r>
              <a:rPr lang="en-US" noProof="0" dirty="0" err="1" smtClean="0"/>
              <a:t>Sie</a:t>
            </a:r>
            <a:r>
              <a:rPr lang="en-US" noProof="0" dirty="0" smtClean="0"/>
              <a:t>, um die </a:t>
            </a:r>
            <a:r>
              <a:rPr lang="en-US" noProof="0" dirty="0" err="1" smtClean="0"/>
              <a:t>Formate</a:t>
            </a:r>
            <a:r>
              <a:rPr lang="en-US" noProof="0" dirty="0" smtClean="0"/>
              <a:t> des </a:t>
            </a:r>
            <a:r>
              <a:rPr lang="en-US" noProof="0" dirty="0" err="1" smtClean="0"/>
              <a:t>Vorlagentextes</a:t>
            </a:r>
            <a:r>
              <a:rPr lang="en-US" noProof="0" dirty="0" smtClean="0"/>
              <a:t> </a:t>
            </a:r>
            <a:r>
              <a:rPr lang="en-US" noProof="0" dirty="0" err="1" smtClean="0"/>
              <a:t>zu</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23559" name="Rectangle 7"/>
          <p:cNvSpPr>
            <a:spLocks noGrp="1" noChangeArrowheads="1"/>
          </p:cNvSpPr>
          <p:nvPr>
            <p:ph type="sldNum" sz="quarter" idx="5"/>
          </p:nvPr>
        </p:nvSpPr>
        <p:spPr bwMode="auto">
          <a:xfrm>
            <a:off x="2901578" y="9723438"/>
            <a:ext cx="1296144" cy="511175"/>
          </a:xfrm>
          <a:prstGeom prst="rect">
            <a:avLst/>
          </a:prstGeom>
          <a:noFill/>
          <a:ln w="9525">
            <a:noFill/>
            <a:miter lim="800000"/>
            <a:headEnd/>
            <a:tailEnd/>
          </a:ln>
          <a:effectLst/>
        </p:spPr>
        <p:txBody>
          <a:bodyPr vert="horz" wrap="square" lIns="99026" tIns="49513" rIns="99026" bIns="49513" numCol="1" anchor="b" anchorCtr="0" compatLnSpc="1">
            <a:prstTxWarp prst="textNoShape">
              <a:avLst/>
            </a:prstTxWarp>
          </a:bodyPr>
          <a:lstStyle>
            <a:lvl1pPr algn="ctr" defTabSz="990377">
              <a:defRPr sz="1600" b="1" u="none">
                <a:solidFill>
                  <a:srgbClr val="000099"/>
                </a:solidFill>
                <a:latin typeface="Tw Cen MT" pitchFamily="34" charset="-18"/>
              </a:defRPr>
            </a:lvl1pPr>
          </a:lstStyle>
          <a:p>
            <a:pPr>
              <a:defRPr/>
            </a:pPr>
            <a:r>
              <a:rPr lang="sl-SI" smtClean="0"/>
              <a:t>U</a:t>
            </a:r>
            <a:r>
              <a:rPr lang="fr-FR" smtClean="0"/>
              <a:t>1</a:t>
            </a:r>
            <a:r>
              <a:rPr lang="sl-SI" smtClean="0"/>
              <a:t>-E1-</a:t>
            </a:r>
            <a:fld id="{1D5E00BE-1AD6-4148-B919-B0D24337B272}" type="slidenum">
              <a:rPr lang="sl-SI" smtClean="0"/>
              <a:pPr>
                <a:defRPr/>
              </a:pPr>
              <a:t>‹N›</a:t>
            </a:fld>
            <a:endParaRPr lang="sl-SI" noProof="1"/>
          </a:p>
        </p:txBody>
      </p:sp>
    </p:spTree>
    <p:extLst>
      <p:ext uri="{BB962C8B-B14F-4D97-AF65-F5344CB8AC3E}">
        <p14:creationId xmlns:p14="http://schemas.microsoft.com/office/powerpoint/2010/main" val="3918300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w Cen MT" pitchFamily="34" charset="-18"/>
        <a:ea typeface="+mn-ea"/>
        <a:cs typeface="+mn-cs"/>
      </a:defRPr>
    </a:lvl1pPr>
    <a:lvl2pPr marL="457200" algn="l" rtl="0" eaLnBrk="0" fontAlgn="base" hangingPunct="0">
      <a:spcBef>
        <a:spcPct val="30000"/>
      </a:spcBef>
      <a:spcAft>
        <a:spcPct val="0"/>
      </a:spcAft>
      <a:defRPr sz="1200" kern="1200">
        <a:solidFill>
          <a:schemeClr val="tx1"/>
        </a:solidFill>
        <a:latin typeface="Tw Cen MT" pitchFamily="34" charset="-18"/>
        <a:ea typeface="+mn-ea"/>
        <a:cs typeface="+mn-cs"/>
      </a:defRPr>
    </a:lvl2pPr>
    <a:lvl3pPr marL="914400" algn="l" rtl="0" eaLnBrk="0" fontAlgn="base" hangingPunct="0">
      <a:spcBef>
        <a:spcPct val="30000"/>
      </a:spcBef>
      <a:spcAft>
        <a:spcPct val="0"/>
      </a:spcAft>
      <a:defRPr sz="1200" kern="1200">
        <a:solidFill>
          <a:schemeClr val="tx1"/>
        </a:solidFill>
        <a:latin typeface="Tw Cen MT" pitchFamily="34" charset="-18"/>
        <a:ea typeface="+mn-ea"/>
        <a:cs typeface="+mn-cs"/>
      </a:defRPr>
    </a:lvl3pPr>
    <a:lvl4pPr marL="1371600" algn="l" rtl="0" eaLnBrk="0" fontAlgn="base" hangingPunct="0">
      <a:spcBef>
        <a:spcPct val="30000"/>
      </a:spcBef>
      <a:spcAft>
        <a:spcPct val="0"/>
      </a:spcAft>
      <a:defRPr sz="1200" kern="1200">
        <a:solidFill>
          <a:schemeClr val="tx1"/>
        </a:solidFill>
        <a:latin typeface="Tw Cen MT" pitchFamily="34" charset="-18"/>
        <a:ea typeface="+mn-ea"/>
        <a:cs typeface="+mn-cs"/>
      </a:defRPr>
    </a:lvl4pPr>
    <a:lvl5pPr marL="1828800" algn="l" rtl="0" eaLnBrk="0" fontAlgn="base" hangingPunct="0">
      <a:spcBef>
        <a:spcPct val="30000"/>
      </a:spcBef>
      <a:spcAft>
        <a:spcPct val="0"/>
      </a:spcAft>
      <a:defRPr sz="1200" kern="1200">
        <a:solidFill>
          <a:schemeClr val="tx1"/>
        </a:solidFill>
        <a:latin typeface="Tw Cen MT" pitchFamily="34"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emiracle.eu/" TargetMode="External"/><Relationship Id="rId3" Type="http://schemas.openxmlformats.org/officeDocument/2006/relationships/hyperlink" Target="http://www.rpic-vip.cz/" TargetMode="External"/><Relationship Id="rId7" Type="http://schemas.openxmlformats.org/officeDocument/2006/relationships/hyperlink" Target="http://www.iscn.co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irses.it/" TargetMode="External"/><Relationship Id="rId5" Type="http://schemas.openxmlformats.org/officeDocument/2006/relationships/hyperlink" Target="http://www.eurosc.eu/" TargetMode="External"/><Relationship Id="rId4" Type="http://schemas.openxmlformats.org/officeDocument/2006/relationships/hyperlink" Target="http://www.isq.p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Computer_and_video_games" TargetMode="External"/><Relationship Id="rId3" Type="http://schemas.openxmlformats.org/officeDocument/2006/relationships/hyperlink" Target="http://en.wikipedia.org/wiki/Advertising" TargetMode="External"/><Relationship Id="rId7" Type="http://schemas.openxmlformats.org/officeDocument/2006/relationships/hyperlink" Target="http://en.wikipedia.org/wiki/Sales_promo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Internet_advertising" TargetMode="External"/><Relationship Id="rId5" Type="http://schemas.openxmlformats.org/officeDocument/2006/relationships/hyperlink" Target="http://en.wikipedia.org/wiki/Printing" TargetMode="External"/><Relationship Id="rId4" Type="http://schemas.openxmlformats.org/officeDocument/2006/relationships/hyperlink" Target="http://en.wikipedia.org/wiki/Broadcastin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a:t>
            </a:fld>
            <a:endParaRPr lang="it-it" noProof="1" smtClean="0">
              <a:latin typeface="Tw Cen MT"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algn="l" rtl="0">
              <a:lnSpc>
                <a:spcPct val="80000"/>
              </a:lnSpc>
            </a:pPr>
            <a:r>
              <a:rPr b="0" i="0" u="none" lang="it-it">
                <a:latin typeface="Arial" panose="020B0604020202020204" pitchFamily="34" charset="0"/>
                <a:cs typeface="Arial" panose="020B0604020202020204" pitchFamily="34" charset="0"/>
              </a:rPr>
              <a:t>Questo materiale formativo è stato certificato secondo le norme </a:t>
            </a:r>
            <a:r>
              <a:rPr b="1" i="0" u="none" lang="it-it">
                <a:latin typeface="Arial" panose="020B0604020202020204" pitchFamily="34" charset="0"/>
                <a:cs typeface="Arial" panose="020B0604020202020204" pitchFamily="34" charset="0"/>
              </a:rPr>
              <a:t>ECQA – European Certification and Qualification Association.</a:t>
            </a:r>
          </a:p>
          <a:p>
            <a:pPr algn="l" rtl="0">
              <a:lnSpc>
                <a:spcPct val="80000"/>
              </a:lnSpc>
            </a:pPr>
            <a:endParaRPr lang="it-it" altLang="pt-PT" b="1" dirty="0" smtClean="0">
              <a:latin typeface="Arial" panose="020B0604020202020204" pitchFamily="34" charset="0"/>
              <a:cs typeface="Arial" panose="020B0604020202020204" pitchFamily="34" charset="0"/>
            </a:endParaRPr>
          </a:p>
          <a:p>
            <a:pPr algn="l" rtl="0">
              <a:lnSpc>
                <a:spcPct val="80000"/>
              </a:lnSpc>
            </a:pPr>
            <a:r>
              <a:rPr b="0" i="0" u="none" lang="it-it">
                <a:latin typeface="Arial" panose="020B0604020202020204" pitchFamily="34" charset="0"/>
                <a:cs typeface="Arial" panose="020B0604020202020204" pitchFamily="34" charset="0"/>
              </a:rPr>
              <a:t>Il materiale formativo è stato sviluppato dal consorzio internazionale </a:t>
            </a:r>
            <a:r>
              <a:rPr b="1" i="0" u="none" lang="it-it">
                <a:latin typeface="Arial" panose="020B0604020202020204" pitchFamily="34" charset="0"/>
                <a:cs typeface="Arial" panose="020B0604020202020204" pitchFamily="34" charset="0"/>
              </a:rPr>
              <a:t>“From Idea to Enterprise”:</a:t>
            </a:r>
            <a:endParaRPr lang="it-it" altLang="pt-PT" dirty="0" smtClean="0">
              <a:latin typeface="Arial" panose="020B0604020202020204" pitchFamily="34" charset="0"/>
              <a:cs typeface="Arial" panose="020B0604020202020204" pitchFamily="34" charset="0"/>
            </a:endParaRPr>
          </a:p>
          <a:p>
            <a:pPr algn="l" rtl="0">
              <a:lnSpc>
                <a:spcPct val="80000"/>
              </a:lnSpc>
            </a:pPr>
            <a:endParaRPr lang="it-it" altLang="pt-PT" b="1" dirty="0" smtClean="0">
              <a:latin typeface="Arial" panose="020B0604020202020204" pitchFamily="34" charset="0"/>
              <a:cs typeface="Arial" panose="020B0604020202020204" pitchFamily="34" charset="0"/>
            </a:endParaRPr>
          </a:p>
          <a:p>
            <a:pPr algn="l" rtl="0">
              <a:lnSpc>
                <a:spcPct val="80000"/>
              </a:lnSpc>
            </a:pPr>
            <a:r>
              <a:rPr b="1" i="0" u="none" lang="it-it">
                <a:latin typeface="Arial" panose="020B0604020202020204" pitchFamily="34" charset="0"/>
                <a:cs typeface="Arial" panose="020B0604020202020204" pitchFamily="34" charset="0"/>
              </a:rPr>
              <a:t>RPIC-VIP s.r.o.,</a:t>
            </a:r>
            <a:r>
              <a:rPr b="0" i="0" u="none" lang="it-it">
                <a:latin typeface="Arial" panose="020B0604020202020204" pitchFamily="34" charset="0"/>
                <a:cs typeface="Arial" panose="020B0604020202020204" pitchFamily="34" charset="0"/>
              </a:rPr>
              <a:t> Repubblica Ceca, </a:t>
            </a:r>
            <a:r>
              <a:rPr b="0" i="0" u="none" lang="it-it">
                <a:latin typeface="Arial" panose="020B0604020202020204" pitchFamily="34" charset="0"/>
                <a:cs typeface="Arial" panose="020B0604020202020204" pitchFamily="34" charset="0"/>
                <a:hlinkClick r:id="rId3"/>
              </a:rPr>
              <a:t>www.rpic-vip.cz</a:t>
            </a:r>
            <a:endParaRPr lang="it-it" altLang="pt-PT" dirty="0" smtClean="0">
              <a:latin typeface="Arial" panose="020B0604020202020204" pitchFamily="34" charset="0"/>
              <a:cs typeface="Arial" panose="020B0604020202020204" pitchFamily="34" charset="0"/>
            </a:endParaRPr>
          </a:p>
          <a:p>
            <a:pPr algn="l" rtl="0">
              <a:lnSpc>
                <a:spcPct val="80000"/>
              </a:lnSpc>
            </a:pPr>
            <a:r>
              <a:rPr b="1" i="0" u="none" lang="it-it">
                <a:latin typeface="Arial" panose="020B0604020202020204" pitchFamily="34" charset="0"/>
                <a:cs typeface="Arial" panose="020B0604020202020204" pitchFamily="34" charset="0"/>
              </a:rPr>
              <a:t>ISQ,</a:t>
            </a:r>
            <a:r>
              <a:rPr b="0" i="0" u="none" lang="it-it">
                <a:latin typeface="Arial" panose="020B0604020202020204" pitchFamily="34" charset="0"/>
                <a:cs typeface="Arial" panose="020B0604020202020204" pitchFamily="34" charset="0"/>
              </a:rPr>
              <a:t> Portogallo, </a:t>
            </a:r>
            <a:r>
              <a:rPr b="0" i="0" u="none" lang="it-it">
                <a:latin typeface="Arial" panose="020B0604020202020204" pitchFamily="34" charset="0"/>
                <a:cs typeface="Arial" panose="020B0604020202020204" pitchFamily="34" charset="0"/>
                <a:hlinkClick r:id="rId4"/>
              </a:rPr>
              <a:t>www.isq.pt</a:t>
            </a:r>
            <a:endParaRPr lang="it-it" altLang="pt-PT" dirty="0" smtClean="0">
              <a:latin typeface="Arial" panose="020B0604020202020204" pitchFamily="34" charset="0"/>
              <a:cs typeface="Arial" panose="020B0604020202020204" pitchFamily="34" charset="0"/>
            </a:endParaRPr>
          </a:p>
          <a:p>
            <a:pPr algn="l" rtl="0">
              <a:lnSpc>
                <a:spcPct val="80000"/>
              </a:lnSpc>
            </a:pPr>
            <a:r>
              <a:rPr b="1" i="0" u="none" lang="it-it">
                <a:latin typeface="Arial" panose="020B0604020202020204" pitchFamily="34" charset="0"/>
                <a:cs typeface="Arial" panose="020B0604020202020204" pitchFamily="34" charset="0"/>
              </a:rPr>
              <a:t>EUROSUCCESS CONSULTING,</a:t>
            </a:r>
            <a:r>
              <a:rPr b="0" i="0" u="none" lang="it-it">
                <a:latin typeface="Arial" panose="020B0604020202020204" pitchFamily="34" charset="0"/>
                <a:cs typeface="Arial" panose="020B0604020202020204" pitchFamily="34" charset="0"/>
              </a:rPr>
              <a:t> Cipro, </a:t>
            </a:r>
            <a:r>
              <a:rPr b="0" i="0" u="none" lang="it-it">
                <a:latin typeface="Arial" panose="020B0604020202020204" pitchFamily="34" charset="0"/>
                <a:cs typeface="Arial" panose="020B0604020202020204" pitchFamily="34" charset="0"/>
                <a:hlinkClick r:id="rId5"/>
              </a:rPr>
              <a:t>www.eurosc.eu</a:t>
            </a:r>
            <a:r>
              <a:rPr b="0" i="0" u="none" lang="it-it">
                <a:latin typeface="Arial" panose="020B0604020202020204" pitchFamily="34" charset="0"/>
                <a:cs typeface="Arial" panose="020B0604020202020204" pitchFamily="34" charset="0"/>
              </a:rPr>
              <a:t> </a:t>
            </a:r>
            <a:endParaRPr lang="it-it" altLang="pt-PT" dirty="0" smtClean="0">
              <a:latin typeface="Arial" panose="020B0604020202020204" pitchFamily="34" charset="0"/>
              <a:cs typeface="Arial" panose="020B0604020202020204" pitchFamily="34" charset="0"/>
            </a:endParaRPr>
          </a:p>
          <a:p>
            <a:pPr algn="l" rtl="0">
              <a:lnSpc>
                <a:spcPct val="80000"/>
              </a:lnSpc>
            </a:pPr>
            <a:r>
              <a:rPr b="1" i="0" u="none" lang="it-it">
                <a:latin typeface="Arial" panose="020B0604020202020204" pitchFamily="34" charset="0"/>
                <a:cs typeface="Arial" panose="020B0604020202020204" pitchFamily="34" charset="0"/>
              </a:rPr>
              <a:t>CIRSES,</a:t>
            </a:r>
            <a:r>
              <a:rPr b="0" i="0" u="none" lang="it-it">
                <a:latin typeface="Arial" panose="020B0604020202020204" pitchFamily="34" charset="0"/>
                <a:cs typeface="Arial" panose="020B0604020202020204" pitchFamily="34" charset="0"/>
              </a:rPr>
              <a:t> Italia, </a:t>
            </a:r>
            <a:r>
              <a:rPr b="0" i="0" u="none" lang="it-it">
                <a:latin typeface="Arial" panose="020B0604020202020204" pitchFamily="34" charset="0"/>
                <a:cs typeface="Arial" panose="020B0604020202020204" pitchFamily="34" charset="0"/>
                <a:hlinkClick r:id="rId6"/>
              </a:rPr>
              <a:t>www.cirses.it</a:t>
            </a:r>
            <a:endParaRPr lang="it-it" altLang="pt-PT" dirty="0" smtClean="0">
              <a:latin typeface="Arial" panose="020B0604020202020204" pitchFamily="34" charset="0"/>
              <a:cs typeface="Arial" panose="020B0604020202020204" pitchFamily="34" charset="0"/>
            </a:endParaRPr>
          </a:p>
          <a:p>
            <a:pPr algn="l" rtl="0">
              <a:lnSpc>
                <a:spcPct val="80000"/>
              </a:lnSpc>
            </a:pPr>
            <a:r>
              <a:rPr b="1" i="0" u="none" lang="it-it">
                <a:latin typeface="Arial" panose="020B0604020202020204" pitchFamily="34" charset="0"/>
                <a:cs typeface="Arial" panose="020B0604020202020204" pitchFamily="34" charset="0"/>
              </a:rPr>
              <a:t>ISCN Ges.m.b.H,</a:t>
            </a:r>
            <a:r>
              <a:rPr b="0" i="0" u="none" lang="it-it">
                <a:latin typeface="Arial" panose="020B0604020202020204" pitchFamily="34" charset="0"/>
                <a:cs typeface="Arial" panose="020B0604020202020204" pitchFamily="34" charset="0"/>
              </a:rPr>
              <a:t> Austria, </a:t>
            </a:r>
            <a:r>
              <a:rPr b="0" i="0" u="none" lang="it-it">
                <a:latin typeface="Arial" panose="020B0604020202020204" pitchFamily="34" charset="0"/>
                <a:cs typeface="Arial" panose="020B0604020202020204" pitchFamily="34" charset="0"/>
                <a:hlinkClick r:id="rId7"/>
              </a:rPr>
              <a:t>www.iscn.com</a:t>
            </a:r>
            <a:endParaRPr lang="it-it" altLang="pt-PT" dirty="0" smtClean="0">
              <a:latin typeface="Arial" panose="020B0604020202020204" pitchFamily="34" charset="0"/>
              <a:cs typeface="Arial" panose="020B0604020202020204" pitchFamily="34" charset="0"/>
            </a:endParaRPr>
          </a:p>
          <a:p>
            <a:pPr algn="l" rtl="0">
              <a:lnSpc>
                <a:spcPct val="80000"/>
              </a:lnSpc>
            </a:pPr>
            <a:r>
              <a:rPr b="1" i="0" u="none" lang="it-it">
                <a:latin typeface="Arial" panose="020B0604020202020204" pitchFamily="34" charset="0"/>
                <a:cs typeface="Arial" panose="020B0604020202020204" pitchFamily="34" charset="0"/>
              </a:rPr>
              <a:t>European Manufacturing and Innovation Research Association AISBL,</a:t>
            </a:r>
            <a:r>
              <a:rPr b="0" i="0" u="none" lang="it-it">
                <a:latin typeface="Arial" panose="020B0604020202020204" pitchFamily="34" charset="0"/>
                <a:cs typeface="Arial" panose="020B0604020202020204" pitchFamily="34" charset="0"/>
              </a:rPr>
              <a:t> Belgio/Francia, </a:t>
            </a:r>
            <a:r>
              <a:rPr b="0" i="0" u="none" lang="it-it">
                <a:latin typeface="Arial" panose="020B0604020202020204" pitchFamily="34" charset="0"/>
                <a:cs typeface="Arial" panose="020B0604020202020204" pitchFamily="34" charset="0"/>
                <a:hlinkClick r:id="rId8"/>
              </a:rPr>
              <a:t>www.emiracle.eu</a:t>
            </a:r>
            <a:r>
              <a:rPr b="0" i="0" u="none" lang="it-it">
                <a:latin typeface="Arial" panose="020B0604020202020204" pitchFamily="34" charset="0"/>
                <a:cs typeface="Arial" panose="020B0604020202020204" pitchFamily="34" charset="0"/>
              </a:rPr>
              <a:t> </a:t>
            </a:r>
            <a:endParaRPr lang="it-it" altLang="pt-PT" dirty="0" smtClean="0">
              <a:latin typeface="Arial" panose="020B0604020202020204" pitchFamily="34" charset="0"/>
              <a:cs typeface="Arial" panose="020B0604020202020204" pitchFamily="34" charset="0"/>
            </a:endParaRPr>
          </a:p>
          <a:p>
            <a:pPr algn="l" rtl="0">
              <a:lnSpc>
                <a:spcPct val="80000"/>
              </a:lnSpc>
            </a:pPr>
            <a:endParaRPr lang="it-it" altLang="pt-PT" dirty="0" smtClean="0">
              <a:latin typeface="Arial" panose="020B0604020202020204" pitchFamily="34" charset="0"/>
              <a:cs typeface="Arial" panose="020B0604020202020204" pitchFamily="34" charset="0"/>
            </a:endParaRPr>
          </a:p>
          <a:p>
            <a:pPr algn="l" rtl="0">
              <a:lnSpc>
                <a:spcPct val="80000"/>
              </a:lnSpc>
            </a:pPr>
            <a:r>
              <a:rPr b="0" i="0" u="none" lang="it-it">
                <a:latin typeface="Arial" panose="020B0604020202020204" pitchFamily="34" charset="0"/>
                <a:cs typeface="Arial" panose="020B0604020202020204" pitchFamily="34" charset="0"/>
              </a:rPr>
              <a:t>Lo sviluppo di questo materiale formativo è stato in parte finanziato dall’UE con: il Programma Leonardo da Vinci 2012-1-CZ1-LEO05-09679.</a:t>
            </a:r>
          </a:p>
          <a:p>
            <a:pPr algn="l" rtl="0">
              <a:lnSpc>
                <a:spcPct val="80000"/>
              </a:lnSpc>
            </a:pPr>
            <a:r>
              <a:rPr b="0" i="0" u="none" lang="it-it">
                <a:latin typeface="Arial" panose="020B0604020202020204" pitchFamily="34" charset="0"/>
                <a:cs typeface="Arial" panose="020B0604020202020204" pitchFamily="34" charset="0"/>
              </a:rPr>
              <a:t>Questa pubblicazione riflette il punto di vista esclusivo degli autori e la Commissione non può essere ritenuta responsabile di eventuali utilizzi che potrebbero essere fatti delle informazioni ivi contenute. </a:t>
            </a:r>
          </a:p>
          <a:p>
            <a:pPr algn="l" rtl="0">
              <a:lnSpc>
                <a:spcPct val="80000"/>
              </a:lnSpc>
              <a:buFontTx/>
              <a:buNone/>
            </a:pPr>
            <a:r>
              <a:rPr b="0" i="0" u="none" lang="it-it">
                <a:solidFill>
                  <a:srgbClr val="FF0000"/>
                </a:solidFill>
                <a:latin typeface="Arial" charset="0"/>
                <a:cs typeface="Arial" charset="0"/>
              </a:rPr>
              <a:t> </a:t>
            </a:r>
          </a:p>
          <a:p>
            <a:pPr algn="l" rtl="0">
              <a:lnSpc>
                <a:spcPct val="80000"/>
              </a:lnSpc>
              <a:buFontTx/>
              <a:buNone/>
            </a:pPr>
            <a:endParaRPr lang="it-it" sz="1200"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La caratterizzazione di un imprenditore aiuta a descrivere il processo di avvio di un’azienda. Un imprenditore è una persona che ama essere indipendente (essere il capo di voi stessi), è in grado di definire spazi/opportunità uniche sul mercato (innovatore) ed è pronto ad assumersi qualche rischio (sprezzante dei rischi calcolati).</a:t>
            </a:r>
          </a:p>
          <a:p>
            <a:endParaRPr lang="it-it" dirty="0" smtClean="0">
              <a:latin typeface="Tw Cen MT" pitchFamily="34" charset="0"/>
            </a:endParaRPr>
          </a:p>
          <a:p>
            <a:pPr algn="l" rtl="0"/>
            <a:r>
              <a:rPr b="0" i="0" u="none" lang="it-it">
                <a:latin typeface="Tw Cen MT" pitchFamily="34" charset="0"/>
              </a:rPr>
              <a:t>È fondamentale che un imprenditore abbia almeno un minimo delle caratteristiche indicate nella slide. </a:t>
            </a:r>
          </a:p>
          <a:p>
            <a:endParaRPr lang="it-it" dirty="0" smtClean="0">
              <a:latin typeface="Tw Cen MT" pitchFamily="34" charset="0"/>
            </a:endParaRPr>
          </a:p>
          <a:p>
            <a:pPr algn="l" rtl="0"/>
            <a:r>
              <a:rPr b="0" i="0" u="none" lang="it-it">
                <a:latin typeface="Tw Cen MT" pitchFamily="34" charset="0"/>
              </a:rPr>
              <a:t>Il processo per diventare imprenditore può comportare anche alcune esperienze gravose:</a:t>
            </a:r>
          </a:p>
          <a:p>
            <a:pPr algn="l" rtl="0"/>
            <a:r>
              <a:rPr b="0" i="0" u="none" lang="it-it">
                <a:latin typeface="Tw Cen MT" pitchFamily="34" charset="0"/>
              </a:rPr>
              <a:t>• Abituarsi all’incertezza. (Clienti che non pagano puntuali, fornitori che non consegnano rispettando i termini, turnover del personale).</a:t>
            </a:r>
          </a:p>
          <a:p>
            <a:pPr algn="l" rtl="0"/>
            <a:r>
              <a:rPr b="0" i="0" u="none" lang="it-it">
                <a:latin typeface="Tw Cen MT" pitchFamily="34" charset="0"/>
              </a:rPr>
              <a:t>• Stress nei rapporti personali. (Richieste del coniuge di più tempo o soldi, equilibrio tra lavoro, vita privata e rapporti).</a:t>
            </a:r>
          </a:p>
          <a:p>
            <a:pPr algn="l" rtl="0"/>
            <a:r>
              <a:rPr b="0" i="0" u="none" lang="it-it">
                <a:latin typeface="Tw Cen MT" pitchFamily="34" charset="0"/>
              </a:rPr>
              <a:t>• Rimanere indietro materialmente. (I vostri coetanei che hanno optato per lavori redditizi hanno soldi e tempo libero mentre voi lottate con i fornitori).</a:t>
            </a:r>
          </a:p>
          <a:p>
            <a:pPr algn="l" rtl="0"/>
            <a:r>
              <a:rPr b="0" i="0" u="none" lang="it-it">
                <a:latin typeface="Tw Cen MT" pitchFamily="34" charset="0"/>
              </a:rPr>
              <a:t>• Preoccupazioni finanziarie ufficiali e personali che sembrano più pressanti. (Quelle che un tempo erano spese comuni adesso sembrano essere fonte di stress).</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10</a:t>
            </a:fld>
            <a:endParaRPr lang="it-it" noProof="1" smtClean="0">
              <a:latin typeface="Tw Cen MT"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11</a:t>
            </a:fld>
            <a:endParaRPr lang="it-it" noProof="1" smtClean="0">
              <a:latin typeface="Tw Cen MT"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12</a:t>
            </a:fld>
            <a:endParaRPr lang="it-it" noProof="1" smtClean="0">
              <a:latin typeface="Tw Cen MT"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grada stranske slike 1"/>
          <p:cNvSpPr>
            <a:spLocks noGrp="1" noRot="1" noChangeAspect="1" noTextEdit="1"/>
          </p:cNvSpPr>
          <p:nvPr>
            <p:ph type="sldImg"/>
          </p:nvPr>
        </p:nvSpPr>
        <p:spPr>
          <a:xfrm>
            <a:off x="992188" y="768350"/>
            <a:ext cx="5114925" cy="3836988"/>
          </a:xfrm>
          <a:ln/>
        </p:spPr>
      </p:sp>
      <p:sp>
        <p:nvSpPr>
          <p:cNvPr id="49155"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b="0" i="0" u="none" lang="it-it">
                <a:latin typeface="Tw Cen MT" pitchFamily="34" charset="0"/>
              </a:rPr>
              <a:t>Il valore principale del vostro business plan consiste nel creare un profilo scritto che valuti tutti gli aspetti della fattibilità economica della vostra avventura aziendale inclusa una descrizione e un’analisi delle prospettive. La preparazione e il mantenimento di un business plan sono cruciali per qualsiasi azienda a prescindere dalle dimensioni o dalla natura. Ma il business plan da solo non garantisce il vostro successo. Se mantenete una valutazione corretta dell’economia mutevole della vostra azienda, il vostro business plan costituirà una roadmap utile come uno strumento di finanziamento. Ma se avete calcolato male le potenzialità, allora il vostro business plan potrebbe diventare una roadmap verso il fallimento.</a:t>
            </a:r>
            <a:endParaRPr lang="it-it" smtClean="0">
              <a:latin typeface="Tw Cen MT" pitchFamily="34" charset="0"/>
            </a:endParaRPr>
          </a:p>
        </p:txBody>
      </p:sp>
      <p:sp>
        <p:nvSpPr>
          <p:cNvPr id="49156" name="Rectangle 7"/>
          <p:cNvSpPr txBox="1">
            <a:spLocks noChangeArrowheads="1"/>
          </p:cNvSpPr>
          <p:nvPr/>
        </p:nvSpPr>
        <p:spPr bwMode="auto">
          <a:xfrm>
            <a:off x="0" y="9723438"/>
            <a:ext cx="70993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800" u="sng">
                <a:solidFill>
                  <a:schemeClr val="tx1"/>
                </a:solidFill>
                <a:latin typeface="Times New Roman" pitchFamily="18" charset="0"/>
              </a:defRPr>
            </a:lvl1pPr>
            <a:lvl2pPr marL="742950" indent="-285750" defTabSz="990600" eaLnBrk="0" hangingPunct="0">
              <a:defRPr sz="2800" u="sng">
                <a:solidFill>
                  <a:schemeClr val="tx1"/>
                </a:solidFill>
                <a:latin typeface="Times New Roman" pitchFamily="18" charset="0"/>
              </a:defRPr>
            </a:lvl2pPr>
            <a:lvl3pPr marL="1143000" indent="-228600" defTabSz="990600" eaLnBrk="0" hangingPunct="0">
              <a:defRPr sz="2800" u="sng">
                <a:solidFill>
                  <a:schemeClr val="tx1"/>
                </a:solidFill>
                <a:latin typeface="Times New Roman" pitchFamily="18" charset="0"/>
              </a:defRPr>
            </a:lvl3pPr>
            <a:lvl4pPr marL="1600200" indent="-228600" defTabSz="990600" eaLnBrk="0" hangingPunct="0">
              <a:defRPr sz="2800" u="sng">
                <a:solidFill>
                  <a:schemeClr val="tx1"/>
                </a:solidFill>
                <a:latin typeface="Times New Roman" pitchFamily="18" charset="0"/>
              </a:defRPr>
            </a:lvl4pPr>
            <a:lvl5pPr marL="2057400" indent="-228600" defTabSz="990600" eaLnBrk="0" hangingPunct="0">
              <a:defRPr sz="2800" u="sng">
                <a:solidFill>
                  <a:schemeClr val="tx1"/>
                </a:solidFill>
                <a:latin typeface="Times New Roman" pitchFamily="18" charset="0"/>
              </a:defRPr>
            </a:lvl5pPr>
            <a:lvl6pPr marL="2514600" indent="-228600" defTabSz="990600" eaLnBrk="0" fontAlgn="base" hangingPunct="0">
              <a:spcBef>
                <a:spcPct val="0"/>
              </a:spcBef>
              <a:spcAft>
                <a:spcPct val="0"/>
              </a:spcAft>
              <a:defRPr sz="2800" u="sng">
                <a:solidFill>
                  <a:schemeClr val="tx1"/>
                </a:solidFill>
                <a:latin typeface="Times New Roman" pitchFamily="18" charset="0"/>
              </a:defRPr>
            </a:lvl6pPr>
            <a:lvl7pPr marL="2971800" indent="-228600" defTabSz="990600" eaLnBrk="0" fontAlgn="base" hangingPunct="0">
              <a:spcBef>
                <a:spcPct val="0"/>
              </a:spcBef>
              <a:spcAft>
                <a:spcPct val="0"/>
              </a:spcAft>
              <a:defRPr sz="2800" u="sng">
                <a:solidFill>
                  <a:schemeClr val="tx1"/>
                </a:solidFill>
                <a:latin typeface="Times New Roman" pitchFamily="18" charset="0"/>
              </a:defRPr>
            </a:lvl7pPr>
            <a:lvl8pPr marL="3429000" indent="-228600" defTabSz="990600" eaLnBrk="0" fontAlgn="base" hangingPunct="0">
              <a:spcBef>
                <a:spcPct val="0"/>
              </a:spcBef>
              <a:spcAft>
                <a:spcPct val="0"/>
              </a:spcAft>
              <a:defRPr sz="2800" u="sng">
                <a:solidFill>
                  <a:schemeClr val="tx1"/>
                </a:solidFill>
                <a:latin typeface="Times New Roman" pitchFamily="18" charset="0"/>
              </a:defRPr>
            </a:lvl8pPr>
            <a:lvl9pPr marL="3886200" indent="-228600" defTabSz="990600" eaLnBrk="0" fontAlgn="base" hangingPunct="0">
              <a:spcBef>
                <a:spcPct val="0"/>
              </a:spcBef>
              <a:spcAft>
                <a:spcPct val="0"/>
              </a:spcAft>
              <a:defRPr sz="2800" u="sng">
                <a:solidFill>
                  <a:schemeClr val="tx1"/>
                </a:solidFill>
                <a:latin typeface="Times New Roman" pitchFamily="18" charset="0"/>
              </a:defRPr>
            </a:lvl9pPr>
          </a:lstStyle>
          <a:p>
            <a:pPr algn="ctr" rtl="0"/>
            <a:r>
              <a:rPr sz="1600" b="1" i="0" u="none" lang="it-it">
                <a:solidFill>
                  <a:srgbClr val="000099"/>
                </a:solidFill>
                <a:latin typeface="Tw Cen MT" pitchFamily="34" charset="0"/>
              </a:rPr>
              <a:t>U1-E1-</a:t>
            </a:r>
            <a:r>
              <a:rPr b="0" i="0" u="none" lang="it-it"/>
              <a:t/>
            </a:r>
            <a:fld id="{2A85BDE2-B8E4-49B3-B13C-9F449BCC0D5E}" type="slidenum">
              <a:rPr sz="1600" b="1" u="none">
                <a:solidFill>
                  <a:srgbClr val="000099"/>
                </a:solidFill>
                <a:latin typeface="Tw Cen MT" pitchFamily="34" charset="0"/>
              </a:rPr>
              <a:pPr algn="ctr"/>
              <a:t>13</a:t>
            </a:fld>
            <a:endParaRPr lang="it-it" sz="1600" b="1" u="none" noProof="1">
              <a:solidFill>
                <a:srgbClr val="000099"/>
              </a:solidFill>
              <a:latin typeface="Tw Cen MT"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14</a:t>
            </a:fld>
            <a:endParaRPr lang="it-it" noProof="1" smtClean="0">
              <a:latin typeface="Tw Cen MT"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15</a:t>
            </a:fld>
            <a:endParaRPr lang="it-it" noProof="1" smtClean="0">
              <a:latin typeface="Tw Cen MT"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lnSpc>
                <a:spcPct val="80000"/>
              </a:lnSpc>
            </a:pPr>
            <a:r>
              <a:rPr sz="1200" b="1" i="0" u="none" lang="it-it">
                <a:latin typeface="Tw Cen MT" pitchFamily="34" charset="0"/>
              </a:rPr>
              <a:t>Il Marketing</a:t>
            </a:r>
            <a:r>
              <a:rPr sz="1200" b="0" i="0" u="none" lang="it-it">
                <a:latin typeface="Tw Cen MT" pitchFamily="34" charset="0"/>
              </a:rPr>
              <a:t> è il processo con cui le aziende suscitano interesse nei clienti per i prodotti o i servizi. Genera la strategia che definisce le tecniche di vendita, la comunicazione e lo sviluppo dell’azienda. È un processo integrato attraverso il quale le aziende instaurano forti rapporti con la clientela e creano valore per i loro clienti e per loro stesse.</a:t>
            </a:r>
          </a:p>
          <a:p>
            <a:pPr algn="l" rtl="0">
              <a:lnSpc>
                <a:spcPct val="80000"/>
              </a:lnSpc>
            </a:pPr>
            <a:r>
              <a:rPr sz="1200" b="0" i="0" u="none" lang="it-it">
                <a:latin typeface="Tw Cen MT" pitchFamily="34" charset="0"/>
              </a:rPr>
              <a:t>Con la </a:t>
            </a:r>
            <a:r>
              <a:rPr sz="1200" b="1" i="0" u="none" lang="it-it">
                <a:latin typeface="Tw Cen MT" pitchFamily="34" charset="0"/>
              </a:rPr>
              <a:t>Ricerca di Mercato </a:t>
            </a:r>
            <a:r>
              <a:rPr sz="1200" b="0" i="0" u="none" lang="it-it">
                <a:latin typeface="Tw Cen MT" pitchFamily="34" charset="0"/>
              </a:rPr>
              <a:t>acquisiamo informazioni su clienti/potenziali clienti in merito a:</a:t>
            </a:r>
          </a:p>
          <a:p>
            <a:pPr algn="l" rtl="0">
              <a:lnSpc>
                <a:spcPct val="80000"/>
              </a:lnSpc>
            </a:pPr>
            <a:r>
              <a:rPr sz="1200" b="1" i="0" u="none" lang="it-it">
                <a:latin typeface="Tw Cen MT" pitchFamily="34" charset="0"/>
              </a:rPr>
              <a:t>Prodotto/Servizio</a:t>
            </a:r>
            <a:endParaRPr lang="it-it" sz="1200" dirty="0" smtClean="0">
              <a:latin typeface="Tw Cen MT" pitchFamily="34" charset="0"/>
            </a:endParaRPr>
          </a:p>
          <a:p>
            <a:pPr algn="l" rtl="0">
              <a:lnSpc>
                <a:spcPct val="80000"/>
              </a:lnSpc>
              <a:buFontTx/>
              <a:buChar char="•"/>
            </a:pPr>
            <a:r>
              <a:rPr sz="1200" b="0" i="0" u="none" lang="it-it">
                <a:latin typeface="Tw Cen MT" pitchFamily="34" charset="0"/>
              </a:rPr>
              <a:t>Cosa vuole il cliente dal prodotto/servizio? Quali esigenze soddisfa?</a:t>
            </a:r>
          </a:p>
          <a:p>
            <a:pPr algn="l" rtl="0">
              <a:lnSpc>
                <a:spcPct val="80000"/>
              </a:lnSpc>
              <a:buFontTx/>
              <a:buChar char="•"/>
            </a:pPr>
            <a:r>
              <a:rPr sz="1200" b="0" i="0" u="none" lang="it-it">
                <a:latin typeface="Tw Cen MT" pitchFamily="34" charset="0"/>
              </a:rPr>
              <a:t>Quali caratteristiche deve avere per soddisfare queste esigenze?</a:t>
            </a:r>
          </a:p>
          <a:p>
            <a:pPr algn="l" rtl="0">
              <a:lnSpc>
                <a:spcPct val="80000"/>
              </a:lnSpc>
              <a:buFontTx/>
              <a:buChar char="•"/>
            </a:pPr>
            <a:r>
              <a:rPr sz="1200" b="0" i="0" u="none" lang="it-it">
                <a:latin typeface="Tw Cen MT" pitchFamily="34" charset="0"/>
              </a:rPr>
              <a:t>Ci sono caratteristiche che avete dimenticato? </a:t>
            </a:r>
          </a:p>
          <a:p>
            <a:pPr algn="l" rtl="0">
              <a:lnSpc>
                <a:spcPct val="80000"/>
              </a:lnSpc>
              <a:buFontTx/>
              <a:buChar char="•"/>
            </a:pPr>
            <a:r>
              <a:rPr sz="1200" b="0" i="0" u="none" lang="it-it">
                <a:latin typeface="Tw Cen MT" pitchFamily="34" charset="0"/>
              </a:rPr>
              <a:t>Avete incluso delle caratteristiche costose che in effetti il cliente non utilizzerà? </a:t>
            </a:r>
          </a:p>
          <a:p>
            <a:pPr algn="l" rtl="0">
              <a:lnSpc>
                <a:spcPct val="80000"/>
              </a:lnSpc>
              <a:buFontTx/>
              <a:buChar char="•"/>
            </a:pPr>
            <a:r>
              <a:rPr sz="1200" b="0" i="0" u="none" lang="it-it">
                <a:latin typeface="Tw Cen MT" pitchFamily="34" charset="0"/>
              </a:rPr>
              <a:t>Come e dove lo utilizzerà il cliente?</a:t>
            </a:r>
          </a:p>
          <a:p>
            <a:pPr algn="l" rtl="0">
              <a:lnSpc>
                <a:spcPct val="80000"/>
              </a:lnSpc>
              <a:buFontTx/>
              <a:buChar char="•"/>
            </a:pPr>
            <a:r>
              <a:rPr sz="1200" b="0" i="0" u="none" lang="it-it">
                <a:latin typeface="Tw Cen MT" pitchFamily="34" charset="0"/>
              </a:rPr>
              <a:t>A cosa assomiglia? </a:t>
            </a:r>
          </a:p>
          <a:p>
            <a:pPr algn="l" rtl="0">
              <a:lnSpc>
                <a:spcPct val="80000"/>
              </a:lnSpc>
              <a:buFontTx/>
              <a:buChar char="•"/>
            </a:pPr>
            <a:r>
              <a:rPr sz="1200" b="0" i="0" u="none" lang="it-it">
                <a:latin typeface="Tw Cen MT" pitchFamily="34" charset="0"/>
              </a:rPr>
              <a:t>Come lo vivranno i clienti?</a:t>
            </a:r>
          </a:p>
          <a:p>
            <a:pPr algn="l" rtl="0">
              <a:lnSpc>
                <a:spcPct val="80000"/>
              </a:lnSpc>
              <a:buFontTx/>
              <a:buChar char="•"/>
            </a:pPr>
            <a:r>
              <a:rPr sz="1200" b="0" i="0" u="none" lang="it-it">
                <a:latin typeface="Tw Cen MT" pitchFamily="34" charset="0"/>
              </a:rPr>
              <a:t>Che dimensioni, colore e così via dovrebbe avere?</a:t>
            </a:r>
          </a:p>
          <a:p>
            <a:pPr algn="l" rtl="0">
              <a:lnSpc>
                <a:spcPct val="80000"/>
              </a:lnSpc>
              <a:buFontTx/>
              <a:buChar char="•"/>
            </a:pPr>
            <a:r>
              <a:rPr sz="1200" b="0" i="0" u="none" lang="it-it">
                <a:latin typeface="Tw Cen MT" pitchFamily="34" charset="0"/>
              </a:rPr>
              <a:t>Come si chiamerà? </a:t>
            </a:r>
          </a:p>
          <a:p>
            <a:pPr algn="l" rtl="0">
              <a:lnSpc>
                <a:spcPct val="80000"/>
              </a:lnSpc>
              <a:buFontTx/>
              <a:buChar char="•"/>
            </a:pPr>
            <a:r>
              <a:rPr sz="1200" b="0" i="0" u="none" lang="it-it">
                <a:latin typeface="Tw Cen MT" pitchFamily="34" charset="0"/>
              </a:rPr>
              <a:t>Che marchio avrà?</a:t>
            </a:r>
          </a:p>
          <a:p>
            <a:pPr algn="l" rtl="0">
              <a:lnSpc>
                <a:spcPct val="80000"/>
              </a:lnSpc>
              <a:buFontTx/>
              <a:buChar char="•"/>
            </a:pPr>
            <a:r>
              <a:rPr sz="1200" b="0" i="0" u="none" lang="it-it">
                <a:latin typeface="Tw Cen MT" pitchFamily="34" charset="0"/>
              </a:rPr>
              <a:t>Come si differenzierà dai competitor?</a:t>
            </a:r>
          </a:p>
          <a:p>
            <a:pPr algn="l" rtl="0">
              <a:lnSpc>
                <a:spcPct val="80000"/>
              </a:lnSpc>
              <a:buFontTx/>
              <a:buChar char="•"/>
            </a:pPr>
            <a:r>
              <a:rPr sz="1200" b="0" i="0" u="none" lang="it-it">
                <a:latin typeface="Tw Cen MT" pitchFamily="34" charset="0"/>
              </a:rPr>
              <a:t>Qual è il prezzo massimo a cui può essere venduto restando comunque ancora redditizio? (Si veda Prezzi, qui di seguito). </a:t>
            </a: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16</a:t>
            </a:fld>
            <a:endParaRPr lang="it-it" noProof="1" smtClean="0">
              <a:latin typeface="Tw Cen MT"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xfrm>
            <a:off x="596900" y="4685258"/>
            <a:ext cx="5976938" cy="4605338"/>
          </a:xfrm>
          <a:noFill/>
          <a:ln/>
        </p:spPr>
        <p:txBody>
          <a:bodyPr/>
          <a:lstStyle/>
          <a:p>
            <a:pPr algn="l" rtl="0">
              <a:lnSpc>
                <a:spcPct val="80000"/>
              </a:lnSpc>
            </a:pPr>
            <a:r>
              <a:rPr sz="1200" b="1" i="0" u="none" lang="it-it">
                <a:latin typeface="Tw Cen MT" pitchFamily="34" charset="0"/>
              </a:rPr>
              <a:t>Posizione</a:t>
            </a:r>
            <a:endParaRPr lang="it-it" sz="1200" dirty="0" smtClean="0">
              <a:latin typeface="Tw Cen MT" pitchFamily="34" charset="0"/>
            </a:endParaRPr>
          </a:p>
          <a:p>
            <a:pPr algn="l" rtl="0">
              <a:lnSpc>
                <a:spcPct val="80000"/>
              </a:lnSpc>
              <a:buFontTx/>
              <a:buChar char="•"/>
            </a:pPr>
            <a:r>
              <a:rPr sz="1200" b="0" i="0" u="none" lang="it-it">
                <a:latin typeface="Tw Cen MT" pitchFamily="34" charset="0"/>
              </a:rPr>
              <a:t>Dove cercano il vostro prodotto o servizio gli acquirenti?</a:t>
            </a:r>
          </a:p>
          <a:p>
            <a:pPr algn="l" rtl="0">
              <a:lnSpc>
                <a:spcPct val="80000"/>
              </a:lnSpc>
              <a:buFontTx/>
              <a:buChar char="•"/>
            </a:pPr>
            <a:r>
              <a:rPr sz="1200" b="0" i="0" u="none" lang="it-it">
                <a:latin typeface="Tw Cen MT" pitchFamily="34" charset="0"/>
              </a:rPr>
              <a:t>Se lo cercano in un negozio, in quale tipo? Un negozio specializzato o un supermercato o in entrambi? Oppure su internet? O in maniera diretta, tramite catalogo? </a:t>
            </a:r>
          </a:p>
          <a:p>
            <a:pPr algn="l" rtl="0">
              <a:lnSpc>
                <a:spcPct val="80000"/>
              </a:lnSpc>
              <a:buFontTx/>
              <a:buChar char="•"/>
            </a:pPr>
            <a:r>
              <a:rPr sz="1200" b="0" i="0" u="none" lang="it-it">
                <a:latin typeface="Tw Cen MT" pitchFamily="34" charset="0"/>
              </a:rPr>
              <a:t>Come potete accedere ai giusti canali di distribuzione? </a:t>
            </a:r>
          </a:p>
          <a:p>
            <a:pPr algn="l" rtl="0">
              <a:lnSpc>
                <a:spcPct val="80000"/>
              </a:lnSpc>
              <a:buFontTx/>
              <a:buChar char="•"/>
            </a:pPr>
            <a:r>
              <a:rPr sz="1200" b="0" i="0" u="none" lang="it-it">
                <a:latin typeface="Tw Cen MT" pitchFamily="34" charset="0"/>
              </a:rPr>
              <a:t>Avete bisogno di una forza vendita? O partecipare alle fiere? O fare presentazioni online? O inviare campioni alle aziende in catalogo?</a:t>
            </a:r>
          </a:p>
          <a:p>
            <a:pPr algn="l" rtl="0">
              <a:lnSpc>
                <a:spcPct val="80000"/>
              </a:lnSpc>
              <a:buFontTx/>
              <a:buChar char="•"/>
            </a:pPr>
            <a:r>
              <a:rPr sz="1200" b="0" i="0" u="none" lang="it-it">
                <a:latin typeface="Tw Cen MT" pitchFamily="34" charset="0"/>
              </a:rPr>
              <a:t>Cosa fanno i vostri competitor e come potete imparare da loro e/o differenziarvi? </a:t>
            </a:r>
          </a:p>
          <a:p>
            <a:pPr algn="l" rtl="0">
              <a:lnSpc>
                <a:spcPct val="80000"/>
              </a:lnSpc>
            </a:pPr>
            <a:r>
              <a:rPr sz="1200" b="1" i="0" u="none" lang="it-it">
                <a:latin typeface="Tw Cen MT" pitchFamily="34" charset="0"/>
              </a:rPr>
              <a:t>Prezzo</a:t>
            </a:r>
            <a:endParaRPr lang="it-it" sz="1200" dirty="0" smtClean="0">
              <a:latin typeface="Tw Cen MT" pitchFamily="34" charset="0"/>
            </a:endParaRPr>
          </a:p>
          <a:p>
            <a:pPr algn="l" rtl="0">
              <a:lnSpc>
                <a:spcPct val="80000"/>
              </a:lnSpc>
              <a:buFontTx/>
              <a:buChar char="•"/>
            </a:pPr>
            <a:r>
              <a:rPr sz="1200" b="0" i="0" u="none" lang="it-it">
                <a:latin typeface="Tw Cen MT" pitchFamily="34" charset="0"/>
              </a:rPr>
              <a:t>Qual è il valore del prodotto o servizio per l’acquirente?</a:t>
            </a:r>
          </a:p>
          <a:p>
            <a:pPr algn="l" rtl="0">
              <a:lnSpc>
                <a:spcPct val="80000"/>
              </a:lnSpc>
              <a:buFontTx/>
              <a:buChar char="•"/>
            </a:pPr>
            <a:r>
              <a:rPr sz="1200" b="0" i="0" u="none" lang="it-it">
                <a:latin typeface="Tw Cen MT" pitchFamily="34" charset="0"/>
              </a:rPr>
              <a:t>Vi sono dei prezzi stabiliti per i prodotti o servizi in questo settore?</a:t>
            </a:r>
          </a:p>
          <a:p>
            <a:pPr algn="l" rtl="0">
              <a:lnSpc>
                <a:spcPct val="80000"/>
              </a:lnSpc>
              <a:buFontTx/>
              <a:buChar char="•"/>
            </a:pPr>
            <a:r>
              <a:rPr sz="1200" b="0" i="0" u="none" lang="it-it">
                <a:latin typeface="Tw Cen MT" pitchFamily="34" charset="0"/>
              </a:rPr>
              <a:t>Il cliente è attento ai prezzi? Una lieve riduzione del prezzo vi consente di conquistare una quota di mercato extra? O una lieve riduzione è impercettibile così come il margine di profitto extra? </a:t>
            </a:r>
          </a:p>
          <a:p>
            <a:pPr algn="l" rtl="0">
              <a:lnSpc>
                <a:spcPct val="80000"/>
              </a:lnSpc>
              <a:buFontTx/>
              <a:buChar char="•"/>
            </a:pPr>
            <a:r>
              <a:rPr sz="1200" b="0" i="0" u="none" lang="it-it">
                <a:latin typeface="Tw Cen MT" pitchFamily="34" charset="0"/>
              </a:rPr>
              <a:t>Quali sconti dovrebbero essere applicati ai clienti commerciali o ad altri segmenti specifici del mercato?</a:t>
            </a:r>
          </a:p>
          <a:p>
            <a:pPr algn="l" rtl="0">
              <a:lnSpc>
                <a:spcPct val="80000"/>
              </a:lnSpc>
              <a:buFontTx/>
              <a:buChar char="•"/>
            </a:pPr>
            <a:r>
              <a:rPr sz="1200" b="0" i="0" u="none" lang="it-it">
                <a:latin typeface="Tw Cen MT" pitchFamily="34" charset="0"/>
              </a:rPr>
              <a:t>Qual è il confronto tra i vostri prezzi e quelli dei vostri competitor? </a:t>
            </a:r>
          </a:p>
          <a:p>
            <a:pPr algn="l" rtl="0">
              <a:lnSpc>
                <a:spcPct val="80000"/>
              </a:lnSpc>
            </a:pPr>
            <a:r>
              <a:rPr sz="1200" b="1" i="0" u="none" lang="it-it">
                <a:latin typeface="Tw Cen MT" pitchFamily="34" charset="0"/>
              </a:rPr>
              <a:t>Promozione</a:t>
            </a:r>
            <a:endParaRPr lang="it-it" sz="1200" dirty="0" smtClean="0">
              <a:latin typeface="Tw Cen MT" pitchFamily="34" charset="0"/>
            </a:endParaRPr>
          </a:p>
          <a:p>
            <a:pPr algn="l" rtl="0">
              <a:lnSpc>
                <a:spcPct val="80000"/>
              </a:lnSpc>
              <a:buFontTx/>
              <a:buChar char="•"/>
            </a:pPr>
            <a:r>
              <a:rPr sz="1200" b="0" i="0" u="none" lang="it-it">
                <a:latin typeface="Tw Cen MT" pitchFamily="34" charset="0"/>
              </a:rPr>
              <a:t>Dove e quando potete trasmettere i vostri messaggi di marketing al mercato target? </a:t>
            </a:r>
          </a:p>
          <a:p>
            <a:pPr algn="l" rtl="0">
              <a:lnSpc>
                <a:spcPct val="80000"/>
              </a:lnSpc>
              <a:buFontTx/>
              <a:buChar char="•"/>
            </a:pPr>
            <a:r>
              <a:rPr sz="1200" b="0" i="0" u="none" lang="it-it">
                <a:latin typeface="Tw Cen MT" pitchFamily="34" charset="0"/>
              </a:rPr>
              <a:t>Vi rivolgete al vostro pubblico con la pubblicità nella stampa, in TV , alla radio o con i tabelloni pubblicitari? Utilizzando materiale pubblicitario diretto? Con i PR? Su internet?</a:t>
            </a:r>
          </a:p>
          <a:p>
            <a:pPr algn="l" rtl="0">
              <a:lnSpc>
                <a:spcPct val="80000"/>
              </a:lnSpc>
              <a:buFontTx/>
              <a:buChar char="•"/>
            </a:pPr>
            <a:r>
              <a:rPr sz="1200" b="0" i="0" u="none" lang="it-it">
                <a:latin typeface="Tw Cen MT" pitchFamily="34" charset="0"/>
              </a:rPr>
              <a:t>Qual è il miglior momento per la promozione? Vi è una certa stagionalità nel mercato? Vi sono questioni ambientali più ampie che suggeriscono o impongono i tempi per il lancio o per le successive promozioni?</a:t>
            </a:r>
          </a:p>
          <a:p>
            <a:pPr algn="l" rtl="0">
              <a:lnSpc>
                <a:spcPct val="80000"/>
              </a:lnSpc>
              <a:buFontTx/>
              <a:buChar char="•"/>
            </a:pPr>
            <a:r>
              <a:rPr sz="1200" b="0" i="0" u="none" lang="it-it">
                <a:latin typeface="Tw Cen MT" pitchFamily="34" charset="0"/>
              </a:rPr>
              <a:t>Come promuovono i loro prodotti i vostri competitor? E come ciò influenza la vostra scelta di attività promozionale? </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17</a:t>
            </a:fld>
            <a:endParaRPr lang="it-it" noProof="1" smtClean="0">
              <a:latin typeface="Tw Cen MT"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Nella pianificazione del marketing pianifichiamo una strategia promozionale di un prodotto o un servizio. Qui di seguito descriviamo alcune strategie:</a:t>
            </a:r>
          </a:p>
          <a:p>
            <a:pPr algn="l" rtl="0"/>
            <a:r>
              <a:rPr b="1" i="0" u="none" lang="it-it">
                <a:latin typeface="Tw Cen MT" pitchFamily="34" charset="0"/>
              </a:rPr>
              <a:t>Cartelloni pubblicitari</a:t>
            </a:r>
            <a:r>
              <a:rPr b="0" i="0" u="none" lang="it-it">
                <a:latin typeface="Tw Cen MT" pitchFamily="34" charset="0"/>
              </a:rPr>
              <a:t> è qualsiasi tipo di </a:t>
            </a:r>
            <a:r>
              <a:rPr b="0" i="0" u="none" lang="it-it">
                <a:latin typeface="Tw Cen MT" pitchFamily="34" charset="0"/>
                <a:hlinkClick r:id="rId3" tooltip="Advertising"/>
              </a:rPr>
              <a:t>pubblicità</a:t>
            </a:r>
            <a:r>
              <a:rPr b="0" i="0" u="none" lang="it-it">
                <a:latin typeface="Tw Cen MT" pitchFamily="34" charset="0"/>
              </a:rPr>
              <a:t> che raggiunge il consumatore quando si trova per strada. È in contrasto con la pubblicità in </a:t>
            </a:r>
            <a:r>
              <a:rPr b="0" i="0" u="none" lang="it-it">
                <a:latin typeface="Tw Cen MT" pitchFamily="34" charset="0"/>
                <a:hlinkClick r:id="rId4" tooltip="Broadcasting"/>
              </a:rPr>
              <a:t>TV</a:t>
            </a:r>
            <a:r>
              <a:rPr b="0" i="0" u="none" lang="it-it">
                <a:latin typeface="Tw Cen MT" pitchFamily="34" charset="0"/>
              </a:rPr>
              <a:t>, </a:t>
            </a:r>
            <a:r>
              <a:rPr b="0" i="0" u="none" lang="it-it">
                <a:latin typeface="Tw Cen MT" pitchFamily="34" charset="0"/>
                <a:hlinkClick r:id="rId5" tooltip="Printing"/>
              </a:rPr>
              <a:t>sulla stampa</a:t>
            </a:r>
            <a:r>
              <a:rPr b="0" i="0" u="none" lang="it-it">
                <a:latin typeface="Tw Cen MT" pitchFamily="34" charset="0"/>
              </a:rPr>
              <a:t> e </a:t>
            </a:r>
            <a:r>
              <a:rPr b="0" i="0" u="none" lang="it-it">
                <a:latin typeface="Tw Cen MT" pitchFamily="34" charset="0"/>
                <a:hlinkClick r:id="rId6" tooltip="Internet advertising"/>
              </a:rPr>
              <a:t>su internet</a:t>
            </a:r>
            <a:r>
              <a:rPr b="0" i="0" u="none" lang="it-it">
                <a:latin typeface="Tw Cen MT" pitchFamily="34" charset="0"/>
              </a:rPr>
              <a:t>. La pubblicità </a:t>
            </a:r>
            <a:r>
              <a:rPr b="1" i="0" u="none" lang="it-it">
                <a:latin typeface="Tw Cen MT" pitchFamily="34" charset="0"/>
              </a:rPr>
              <a:t>fuori casa</a:t>
            </a:r>
            <a:r>
              <a:rPr b="0" i="0" u="none" lang="it-it">
                <a:latin typeface="Tw Cen MT" pitchFamily="34" charset="0"/>
              </a:rPr>
              <a:t>, quindi, è concentrata sul marketing rivolto ai consumatori quando sono “per strada” in spazi pubblici, di passaggio o in fila d’attesa (come dal medico, ad esempio) e/o in specifici punti commerciali (come ad esempio i negozi al dettaglio). </a:t>
            </a:r>
          </a:p>
          <a:p>
            <a:pPr algn="l" rtl="0"/>
            <a:r>
              <a:rPr b="0" i="0" u="none" lang="it-it">
                <a:latin typeface="Tw Cen MT" pitchFamily="34" charset="0"/>
              </a:rPr>
              <a:t>Un </a:t>
            </a:r>
            <a:r>
              <a:rPr b="1" i="0" u="none" lang="it-it">
                <a:latin typeface="Tw Cen MT" pitchFamily="34" charset="0"/>
              </a:rPr>
              <a:t>espositore per punti vendita</a:t>
            </a:r>
            <a:r>
              <a:rPr b="0" i="0" u="none" lang="it-it">
                <a:latin typeface="Tw Cen MT" pitchFamily="34" charset="0"/>
              </a:rPr>
              <a:t> (POS) è una forma specializzata di </a:t>
            </a:r>
            <a:r>
              <a:rPr b="0" i="0" u="none" lang="it-it">
                <a:latin typeface="Tw Cen MT" pitchFamily="34" charset="0"/>
                <a:hlinkClick r:id="rId7" tooltip="Sales &#10;promotion"/>
              </a:rPr>
              <a:t>promozione delle vendite</a:t>
            </a:r>
            <a:r>
              <a:rPr b="0" i="0" u="none" lang="it-it">
                <a:latin typeface="Tw Cen MT" pitchFamily="34" charset="0"/>
              </a:rPr>
              <a:t> che si trova vicino a una cassa (il “punto vendita”). </a:t>
            </a:r>
          </a:p>
          <a:p>
            <a:pPr algn="l" rtl="0"/>
            <a:r>
              <a:rPr b="1" i="0" u="none" lang="it-it">
                <a:latin typeface="Tw Cen MT" pitchFamily="34" charset="0"/>
              </a:rPr>
              <a:t>Il Marketing Digitale</a:t>
            </a:r>
            <a:r>
              <a:rPr b="0" i="0" u="none" lang="it-it">
                <a:latin typeface="Tw Cen MT" pitchFamily="34" charset="0"/>
              </a:rPr>
              <a:t> è la prassi di promuovere i prodotti e i servizi utilizzando dei canali di distribuzione digitali per raggiungere i consumatori in maniera puntuale, pertinente, personale e conveniente (televisione, radio, internet, cellulari).</a:t>
            </a:r>
          </a:p>
          <a:p>
            <a:pPr algn="l" rtl="0"/>
            <a:r>
              <a:rPr b="1" i="0" u="none" lang="it-it">
                <a:latin typeface="Tw Cen MT" pitchFamily="34" charset="0"/>
              </a:rPr>
              <a:t>In-game advertising</a:t>
            </a:r>
            <a:r>
              <a:rPr b="0" i="0" u="none" lang="it-it">
                <a:latin typeface="Tw Cen MT" pitchFamily="34" charset="0"/>
              </a:rPr>
              <a:t> (</a:t>
            </a:r>
            <a:r>
              <a:rPr b="1" i="0" u="none" lang="it-it">
                <a:latin typeface="Tw Cen MT" pitchFamily="34" charset="0"/>
              </a:rPr>
              <a:t>IGA</a:t>
            </a:r>
            <a:r>
              <a:rPr b="0" i="0" u="none" lang="it-it">
                <a:latin typeface="Tw Cen MT" pitchFamily="34" charset="0"/>
              </a:rPr>
              <a:t>) fa riferimento all’inserimento di </a:t>
            </a:r>
            <a:r>
              <a:rPr b="0" i="0" u="none" lang="it-it">
                <a:latin typeface="Tw Cen MT" pitchFamily="34" charset="0"/>
                <a:hlinkClick r:id="rId8" tooltip="Computer and video games"/>
              </a:rPr>
              <a:t>annunci pubblicitari</a:t>
            </a:r>
            <a:r>
              <a:rPr b="0" i="0" u="none" lang="it-it">
                <a:latin typeface="Tw Cen MT" pitchFamily="34" charset="0"/>
              </a:rPr>
              <a:t> all’interno di videogiochi</a:t>
            </a:r>
            <a:r>
              <a:rPr b="0" i="0" u="none" lang="it-it">
                <a:latin typeface="Tw Cen MT" pitchFamily="34" charset="0"/>
              </a:rPr>
              <a:t>. </a:t>
            </a:r>
          </a:p>
          <a:p>
            <a:pPr algn="l" rtl="0"/>
            <a:r>
              <a:rPr b="1" i="0" u="none" lang="it-it">
                <a:latin typeface="Tw Cen MT" pitchFamily="34" charset="0"/>
              </a:rPr>
              <a:t>Brand Ambassador</a:t>
            </a:r>
            <a:r>
              <a:rPr b="0" i="0" u="none" lang="it-it">
                <a:latin typeface="Tw Cen MT" pitchFamily="34" charset="0"/>
              </a:rPr>
              <a:t> funge da faccia della società cliente in occasione di eventi promozionali. </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18</a:t>
            </a:fld>
            <a:endParaRPr lang="it-it" noProof="1" smtClean="0">
              <a:latin typeface="Tw Cen MT"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La misura del ROI e dell’efficacia del marketing delle diverse iniziative promozionali è un problema significativo per la gestione del marketing. Si ricorre a diverse ricerche di mercato, vari strumenti contabili e finanziari per cercare di stimare il ROI degli investimenti di marketing. La valutazione del marchio, ad esempio, cerca di individuare la percentuale del valore di mercato di un’azienda che è generata dai marchi dell’azienda e, quindi, stimare il valore finanziario degli investimenti nella brand equity. Un’altra tecnica, le comunicazioni di marketing integrato (IMC), è un approccio basato su un database CRM che cerca di stimare il valore delle applicazioni di marketing mix sulla base dei cambiamenti nel comportamento dei clienti provocati da tali applicazioni.</a:t>
            </a: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19</a:t>
            </a:fld>
            <a:endParaRPr lang="it-it" noProof="1" smtClean="0">
              <a:latin typeface="Tw Cen MT"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a:ln/>
        </p:spPr>
        <p:txBody>
          <a:bodyPr/>
          <a:lstStyle/>
          <a:p>
            <a:endParaRPr lang="it-it"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a:t>
            </a:fld>
            <a:endParaRPr lang="it-it" noProof="1" smtClean="0">
              <a:latin typeface="Tw Cen MT"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20</a:t>
            </a:fld>
            <a:endParaRPr lang="it-it" noProof="1" smtClean="0">
              <a:latin typeface="Tw Cen MT"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La vostra azienda sarà valutata con le classiche misure finanziarie: </a:t>
            </a:r>
            <a:r>
              <a:rPr b="1" i="0" u="none" lang="it-it">
                <a:latin typeface="Tw Cen MT" pitchFamily="34" charset="0"/>
              </a:rPr>
              <a:t>il bilancio</a:t>
            </a:r>
            <a:r>
              <a:rPr b="0" i="0" u="none" lang="it-it">
                <a:latin typeface="Tw Cen MT" pitchFamily="34" charset="0"/>
              </a:rPr>
              <a:t>, </a:t>
            </a:r>
            <a:r>
              <a:rPr b="1" i="0" u="none" lang="it-it">
                <a:latin typeface="Tw Cen MT" pitchFamily="34" charset="0"/>
              </a:rPr>
              <a:t>il conto economico e il rendiconto finanziario</a:t>
            </a:r>
            <a:r>
              <a:rPr b="0" i="0" u="none" lang="it-it">
                <a:latin typeface="Tw Cen MT" pitchFamily="34" charset="0"/>
              </a:rPr>
              <a:t>. </a:t>
            </a:r>
            <a:endParaRPr lang="it-it" dirty="0" smtClean="0">
              <a:latin typeface="Tw Cen MT" pitchFamily="34" charset="0"/>
            </a:endParaRPr>
          </a:p>
          <a:p>
            <a:pPr algn="l" rtl="0"/>
            <a:r>
              <a:rPr b="1" i="0" u="none" lang="it-it">
                <a:latin typeface="Tw Cen MT" pitchFamily="34" charset="0"/>
              </a:rPr>
              <a:t>Il bilancio</a:t>
            </a:r>
            <a:r>
              <a:rPr b="0" i="0" u="none" lang="it-it">
                <a:latin typeface="Tw Cen MT" pitchFamily="34" charset="0"/>
              </a:rPr>
              <a:t> è la dichiarazione dello status finanziario in un determinato momento. Si tratta di un elenco di tutto l’attivo e il passivo e la differenza tra questi due valori rappresenta il patrimonio dell’azienda. </a:t>
            </a:r>
            <a:endParaRPr lang="it-it" dirty="0" smtClean="0">
              <a:latin typeface="Tw Cen MT" pitchFamily="34" charset="0"/>
            </a:endParaRPr>
          </a:p>
          <a:p>
            <a:endParaRPr lang="it-it" b="1" dirty="0" smtClean="0">
              <a:latin typeface="Tw Cen MT" pitchFamily="34" charset="0"/>
            </a:endParaRPr>
          </a:p>
          <a:p>
            <a:pPr algn="l" rtl="0"/>
            <a:r>
              <a:rPr b="1" i="0" u="none" lang="it-it">
                <a:latin typeface="Tw Cen MT" pitchFamily="34" charset="0"/>
              </a:rPr>
              <a:t>Il conto economico,</a:t>
            </a:r>
            <a:r>
              <a:rPr b="0" i="0" u="none" lang="it-it">
                <a:latin typeface="Tw Cen MT" pitchFamily="34" charset="0"/>
              </a:rPr>
              <a:t> a differenza del bilancio, verte su un periodo di tempo, in genere ha cadenza mensile o trimestrale. Sono illustrati, generalmente, anche dei dati year-to-date per mostrare come l’azienda sta procedendo nell’esercizio in corso. </a:t>
            </a:r>
            <a:endParaRPr lang="it-it" dirty="0" smtClean="0">
              <a:latin typeface="Tw Cen MT" pitchFamily="34" charset="0"/>
            </a:endParaRPr>
          </a:p>
          <a:p>
            <a:endParaRPr lang="it-it" b="1" dirty="0" smtClean="0">
              <a:latin typeface="Tw Cen MT" pitchFamily="34" charset="0"/>
            </a:endParaRPr>
          </a:p>
          <a:p>
            <a:pPr algn="l" rtl="0"/>
            <a:r>
              <a:rPr b="1" i="0" u="none" lang="it-it">
                <a:latin typeface="Tw Cen MT" pitchFamily="34" charset="0"/>
              </a:rPr>
              <a:t>Il rendiconto finanziario</a:t>
            </a:r>
            <a:r>
              <a:rPr b="0" i="0" u="none" lang="it-it">
                <a:latin typeface="Tw Cen MT" pitchFamily="34" charset="0"/>
              </a:rPr>
              <a:t> è un metodo semplice di proiezione dei futuri bisogni di cassa; predice tutte le entrate e le uscite attese. Aiuta a decidere la dinamica di spesa.</a:t>
            </a:r>
          </a:p>
          <a:p>
            <a:endParaRPr lang="it-it" b="1" dirty="0" smtClean="0">
              <a:latin typeface="Tw Cen MT" pitchFamily="34" charset="0"/>
            </a:endParaRP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21</a:t>
            </a:fld>
            <a:endParaRPr lang="it-it" noProof="1" smtClean="0">
              <a:latin typeface="Tw Cen MT"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L’imposta sul valore aggiunto nell’Unione Europea è un’imposta generica ampiamente diffusa gravante sui consumi valutata sul valore aggiunto ai beni e servizi. </a:t>
            </a:r>
            <a:endParaRPr lang="it-it" dirty="0" smtClean="0">
              <a:latin typeface="Tw Cen MT" pitchFamily="34" charset="0"/>
            </a:endParaRPr>
          </a:p>
          <a:p>
            <a:endParaRPr lang="it-it" b="1" dirty="0" smtClean="0">
              <a:latin typeface="Tw Cen MT" pitchFamily="34" charset="0"/>
            </a:endParaRPr>
          </a:p>
          <a:p>
            <a:pPr algn="l" rtl="0"/>
            <a:r>
              <a:rPr b="1" i="0" u="none" lang="it-it">
                <a:latin typeface="Tw Cen MT" pitchFamily="34" charset="0"/>
              </a:rPr>
              <a:t>I Numeri di Partiva IVA </a:t>
            </a:r>
            <a:r>
              <a:rPr b="0" i="0" u="none" lang="it-it">
                <a:latin typeface="Tw Cen MT" pitchFamily="34" charset="0"/>
              </a:rPr>
              <a:t>possono essere controllati sul portale VIES: http://ec.europa.eu/taxation_customs/vies/vieshome.do</a:t>
            </a:r>
          </a:p>
          <a:p>
            <a:endParaRPr lang="it-it" dirty="0" smtClean="0">
              <a:latin typeface="Tw Cen MT" pitchFamily="34" charset="0"/>
            </a:endParaRPr>
          </a:p>
          <a:p>
            <a:pPr algn="l" rtl="0"/>
            <a:r>
              <a:rPr b="0" i="0" u="none" lang="it-it">
                <a:latin typeface="Tw Cen MT" pitchFamily="34" charset="0"/>
              </a:rPr>
              <a:t>Maggiori informazioni sull’IVA in UE sono disponibili su http://ec.europa.eu/taxation_customs/taxation/vat/index_en.htm.</a:t>
            </a:r>
            <a:endParaRPr lang="it-it" dirty="0" smtClean="0">
              <a:latin typeface="Tw Cen MT" pitchFamily="34" charset="0"/>
            </a:endParaRP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22</a:t>
            </a:fld>
            <a:endParaRPr lang="it-it" noProof="1" smtClean="0">
              <a:latin typeface="Tw Cen MT"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solidFill>
                  <a:schemeClr val="tx2"/>
                </a:solidFill>
                <a:latin typeface="Tw Cen MT" pitchFamily="34" charset="0"/>
              </a:rPr>
              <a:t>Una </a:t>
            </a:r>
            <a:r>
              <a:rPr b="1" i="0" u="none" lang="it-it">
                <a:solidFill>
                  <a:schemeClr val="tx2"/>
                </a:solidFill>
                <a:latin typeface="Tw Cen MT" pitchFamily="34" charset="0"/>
              </a:rPr>
              <a:t>fattura </a:t>
            </a:r>
            <a:r>
              <a:rPr b="0" i="0" u="none" lang="it-it">
                <a:solidFill>
                  <a:schemeClr val="tx2"/>
                </a:solidFill>
                <a:latin typeface="Tw Cen MT" pitchFamily="34" charset="0"/>
              </a:rPr>
              <a:t>o una </a:t>
            </a:r>
            <a:r>
              <a:rPr b="1" i="0" u="none" lang="it-it">
                <a:solidFill>
                  <a:schemeClr val="tx2"/>
                </a:solidFill>
                <a:latin typeface="Tw Cen MT" pitchFamily="34" charset="0"/>
              </a:rPr>
              <a:t>nota </a:t>
            </a:r>
            <a:r>
              <a:rPr b="0" i="0" u="none" lang="it-it">
                <a:solidFill>
                  <a:schemeClr val="tx2"/>
                </a:solidFill>
                <a:latin typeface="Tw Cen MT" pitchFamily="34" charset="0"/>
              </a:rPr>
              <a:t>è un documento commerciale emesso da un venditore per un acquirente, in cui si indicano i prodotti/servizi, le quantità e i prezzi convenuti per i prodotti o servizi che il venditore fornisce all’acquirente. Una fattura indica che l’acquirente deve versare un corrispettivo al venditore, secondo i termini di pagamento. </a:t>
            </a:r>
            <a:endParaRPr lang="it-it" dirty="0" smtClean="0">
              <a:solidFill>
                <a:schemeClr val="tx2"/>
              </a:solidFill>
              <a:latin typeface="Tw Cen MT" pitchFamily="34" charset="0"/>
            </a:endParaRPr>
          </a:p>
          <a:p>
            <a:endParaRPr lang="it-it" dirty="0" smtClean="0">
              <a:latin typeface="Tw Cen MT" pitchFamily="34" charset="0"/>
            </a:endParaRPr>
          </a:p>
          <a:p>
            <a:pPr algn="l" rtl="0"/>
            <a:r>
              <a:rPr b="0" i="0" u="none" lang="it-it">
                <a:latin typeface="Tw Cen MT" pitchFamily="34" charset="0"/>
              </a:rPr>
              <a:t>Le informazioni obbligatorie in fattura sono quelle indicate nella slide. Potrete trovare maggiori informazioni sui campi obbligatori in fattura nella </a:t>
            </a:r>
            <a:r>
              <a:rPr b="1" i="0" u="none" lang="it-it">
                <a:latin typeface="Tw Cen MT" pitchFamily="34" charset="0"/>
              </a:rPr>
              <a:t>DIRETTIVA 2006/112/CE DEL CONSIGLIO del 28 novembre 2006 relativa al sistema comune d’imposta sul valore aggiunto </a:t>
            </a:r>
            <a:r>
              <a:rPr b="0" i="0" u="none" lang="it-it">
                <a:latin typeface="Tw Cen MT" pitchFamily="34" charset="0"/>
              </a:rPr>
              <a:t>(Sezione 4, Articolo 226) all’indirizzo http://eur-lex.europa.eu/LexUriServ/LexUriServ.do?uri=CONSLEG:2006L0112:20110101:EN:PDF.</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23</a:t>
            </a:fld>
            <a:endParaRPr lang="it-it" noProof="1" smtClean="0">
              <a:latin typeface="Tw Cen MT"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24</a:t>
            </a:fld>
            <a:endParaRPr lang="it-it" noProof="1" smtClean="0">
              <a:latin typeface="Tw Cen MT"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Sul sito web troverete anche informazioni utili sulla normativa UE in materia di imprese e supporto agli imprenditori.</a:t>
            </a: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25</a:t>
            </a:fld>
            <a:endParaRPr lang="it-it" noProof="1" smtClean="0">
              <a:latin typeface="Tw Cen MT"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26</a:t>
            </a:fld>
            <a:endParaRPr lang="it-it" noProof="1" smtClean="0">
              <a:latin typeface="Tw Cen MT"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27</a:t>
            </a:fld>
            <a:endParaRPr lang="it-it" noProof="1" smtClean="0">
              <a:latin typeface="Tw Cen MT"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it-it"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28</a:t>
            </a:fld>
            <a:endParaRPr lang="it-it" noProof="1" smtClean="0">
              <a:latin typeface="Tw Cen MT"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it-it"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29</a:t>
            </a:fld>
            <a:endParaRPr lang="it-it" noProof="1" smtClean="0">
              <a:latin typeface="Tw Cen MT"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Gli imprenditori, soprattutto quelli provenienti dalla sfera tecnica, troppo spesso si concentrano principalmente sulle caratteristiche del prodotto/servizio e sulla tecnologia che vi è dietro, quando avviano la loro azienda. Nella slide ciò è rappresentato come sezione “COSA?”.  Ma il successo in azienda esige molto più che un buon prodotto o servizio - l’intera organizzazione aziendale deve essere efficiente (la sezione “COME? e QUANDO?”) e in particolare, deve essere forte l’input principale per la motivazione dell’azienda. La risposta a “PERCHÉ facciamo esattamente questa attività?” dovrebbe essere ovvia. </a:t>
            </a:r>
          </a:p>
          <a:p>
            <a:endParaRPr lang="it-it" dirty="0" smtClean="0">
              <a:latin typeface="Tw Cen MT" pitchFamily="34" charset="0"/>
            </a:endParaRPr>
          </a:p>
          <a:p>
            <a:pPr algn="l" rtl="0"/>
            <a:r>
              <a:rPr b="0" i="0" u="none" lang="it-it">
                <a:latin typeface="Tw Cen MT" pitchFamily="34" charset="0"/>
              </a:rPr>
              <a:t>Il punto è che anche i clienti hanno il loro sistema PERCHÉ/COSA/COME. Sanno perché hanno bisogno di alcuni prodotti/servizi e quali problemi vogliono risolvere con essi. Sanno cosa stanno cercando e quando avranno bisogno del prodotto/servizio. </a:t>
            </a:r>
          </a:p>
          <a:p>
            <a:endParaRPr lang="it-it" dirty="0" smtClean="0">
              <a:latin typeface="Tw Cen MT" pitchFamily="34" charset="0"/>
            </a:endParaRPr>
          </a:p>
          <a:p>
            <a:pPr algn="l" rtl="0"/>
            <a:r>
              <a:rPr b="0" i="0" u="none" lang="it-it">
                <a:latin typeface="Tw Cen MT" pitchFamily="34" charset="0"/>
              </a:rPr>
              <a:t>Il successo di un’azienda dipende dalla sovrapposizione dei tre fattori di esigenze del cliente e offerta dell’azienda. </a:t>
            </a:r>
            <a:endParaRPr lang="it-it" dirty="0" smtClean="0">
              <a:latin typeface="Tw Cen MT" pitchFamily="34" charset="0"/>
            </a:endParaRPr>
          </a:p>
          <a:p>
            <a:endParaRPr lang="it-it" dirty="0" smtClean="0">
              <a:latin typeface="Tw Cen MT" pitchFamily="34" charset="0"/>
            </a:endParaRPr>
          </a:p>
          <a:p>
            <a:pPr algn="l" rtl="0"/>
            <a:r>
              <a:rPr b="0" i="0" u="none" lang="it-it">
                <a:latin typeface="Tw Cen MT" pitchFamily="34" charset="0"/>
              </a:rPr>
              <a:t>Pensare: Perché la vostra idea sarebbe importante per i potenziali clienti?</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3</a:t>
            </a:fld>
            <a:endParaRPr lang="it-it" noProof="1" smtClean="0">
              <a:latin typeface="Tw Cen MT"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r>
              <a:rPr b="0" i="1" u="none" lang="it-it">
                <a:latin typeface="Tw Cen MT" pitchFamily="34" charset="0"/>
              </a:rPr>
              <a:t>Controllate i link a youtube nella slide 28 e completate il canvas dalla sezione dell’esercizio.</a:t>
            </a:r>
          </a:p>
          <a:p>
            <a:pPr marL="225425" indent="-225425" algn="l" rtl="0"/>
            <a:r>
              <a:rPr b="0" i="1" u="none" lang="it-it">
                <a:latin typeface="Tw Cen MT" pitchFamily="34" charset="0"/>
              </a:rPr>
              <a:t>Completate, quindi, i tre questionari per mettere alla prova la vostra idea.</a:t>
            </a: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30</a:t>
            </a:fld>
            <a:endParaRPr lang="it-it" noProof="1" smtClean="0">
              <a:latin typeface="Tw Cen MT"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it-it"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31</a:t>
            </a:fld>
            <a:endParaRPr lang="it-it" noProof="1" smtClean="0">
              <a:latin typeface="Tw Cen MT"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4</a:t>
            </a:fld>
            <a:endParaRPr lang="it-it" noProof="1" smtClean="0">
              <a:latin typeface="Tw Cen MT"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L’interesse principale di un focus</a:t>
            </a:r>
            <a:r>
              <a:rPr baseline="0" b="0" i="0" u="none" lang="it-it">
                <a:latin typeface="Tw Cen MT" pitchFamily="34" charset="0"/>
              </a:rPr>
              <a:t> imprenditori</a:t>
            </a:r>
            <a:r>
              <a:rPr b="0" i="0" u="none" lang="it-it">
                <a:latin typeface="Tw Cen MT" pitchFamily="34" charset="0"/>
              </a:rPr>
              <a:t> è l’idea</a:t>
            </a:r>
            <a:r>
              <a:rPr baseline="0" b="0" i="0" u="none" lang="it-it">
                <a:latin typeface="Tw Cen MT" pitchFamily="34" charset="0"/>
              </a:rPr>
              <a:t> dell’imprenditore </a:t>
            </a:r>
            <a:r>
              <a:rPr b="0" i="0" u="none" lang="it-it">
                <a:latin typeface="Tw Cen MT" pitchFamily="34" charset="0"/>
              </a:rPr>
              <a:t>stesso, come finanziarla</a:t>
            </a:r>
            <a:r>
              <a:rPr baseline="0" b="0" i="0" u="none" lang="it-it">
                <a:latin typeface="Tw Cen MT" pitchFamily="34" charset="0"/>
              </a:rPr>
              <a:t> </a:t>
            </a:r>
            <a:r>
              <a:rPr b="0" i="0" u="none" lang="it-it">
                <a:latin typeface="Tw Cen MT" pitchFamily="34" charset="0"/>
              </a:rPr>
              <a:t>, promuoverla</a:t>
            </a:r>
            <a:r>
              <a:rPr baseline="0" b="0" i="0" u="none" lang="it-it">
                <a:latin typeface="Tw Cen MT" pitchFamily="34" charset="0"/>
              </a:rPr>
              <a:t> e renderla fattibile. Se un imprenditore desidera che la sua idea sopravviva, deve dedicare molto tempo alle questioni </a:t>
            </a:r>
            <a:r>
              <a:rPr b="0" i="0" u="none" lang="it-it">
                <a:latin typeface="Tw Cen MT" pitchFamily="34" charset="0"/>
              </a:rPr>
              <a:t>organizzative, finanziarie, di marketing e altro. </a:t>
            </a:r>
            <a:endParaRPr lang="it-it"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5</a:t>
            </a:fld>
            <a:endParaRPr lang="it-it" noProof="1" smtClean="0">
              <a:latin typeface="Tw Cen MT"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1" i="0" u="none" lang="it-it">
                <a:latin typeface="Tw Cen MT" pitchFamily="34" charset="0"/>
              </a:rPr>
              <a:t>Fattore critico di successo </a:t>
            </a:r>
            <a:r>
              <a:rPr b="0" i="0" u="none" lang="it-it">
                <a:latin typeface="Tw Cen MT" pitchFamily="34" charset="0"/>
              </a:rPr>
              <a:t>(CSF) è un termine che fa riferimento a un elemento necessario perché un’organizzazione o un progetto realizzi la propria mission. Il concetto di “fattori di successo” è stato sviluppato da D. Ronald Daniel della McKinsey &amp; Company già nel 1961.</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6</a:t>
            </a:fld>
            <a:endParaRPr lang="it-it" noProof="1" smtClean="0">
              <a:latin typeface="Tw Cen MT"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marL="228600" indent="-228600" algn="l" rtl="0"/>
            <a:r>
              <a:rPr b="0" i="0" u="none" lang="it-it">
                <a:latin typeface="Tw Cen MT" pitchFamily="34" charset="0"/>
              </a:rPr>
              <a:t>La ricerca dei CSF relativi al successo in un’azienda è una diramazione molto ampia e in quanto tale si è tradotta in numerosi elenchi di CSF. Già nella prima definizione di CSF (nel 1961) i tre CSF generici per un’azienda erano definiti come: sviluppo di un nuovo prodotto, buona distribuzione e pubblicità efficace.</a:t>
            </a:r>
          </a:p>
          <a:p>
            <a:pPr marL="228600" indent="-228600" algn="l" rtl="0"/>
            <a:r>
              <a:rPr b="0" i="0" u="none" lang="it-it">
                <a:latin typeface="Tw Cen MT" pitchFamily="34" charset="0"/>
              </a:rPr>
              <a:t>I tre fattori di base restano cruciali anche oggi, ma ovviamente sono adesso specificati in dettaglio per ciascun reparto, in base alle dimensioni dell’organizzazione, alla tipologia di servizio/prodotto, mercato, ecc.</a:t>
            </a:r>
          </a:p>
          <a:p>
            <a:pPr marL="228600" indent="-228600" algn="l" rtl="0"/>
            <a:r>
              <a:rPr b="0" i="0" u="none" lang="it-it">
                <a:latin typeface="Tw Cen MT" pitchFamily="34" charset="0"/>
              </a:rPr>
              <a:t>Insieme all’attrattiva e alla funzionalità di un prodotto/servizio, quest’ultimo dovrebbe essere anche conforme a molte normative, standard, linee guida, ecc. applicabili per garantire la qualità e l’efficacia dei prodotti/servizi.  Questi fattori sono i più regolati sul mercato. </a:t>
            </a:r>
          </a:p>
          <a:p>
            <a:pPr marL="228600" indent="-228600" algn="l" rtl="0"/>
            <a:r>
              <a:rPr b="0" i="0" u="none" lang="it-it">
                <a:latin typeface="Tw Cen MT" pitchFamily="34" charset="0"/>
              </a:rPr>
              <a:t>I fattori relativi ai processi interni ed esterni sono supportati principalmente da linee guida e metodologie solamente. </a:t>
            </a:r>
            <a:endParaRPr lang="it-it" dirty="0" smtClean="0">
              <a:latin typeface="Tw Cen MT" pitchFamily="34" charset="0"/>
            </a:endParaRPr>
          </a:p>
          <a:p>
            <a:pPr marL="228600" indent="-228600" algn="l" rtl="0"/>
            <a:r>
              <a:rPr b="0" i="1" u="none" lang="it-it">
                <a:latin typeface="Tw Cen MT" pitchFamily="34" charset="0"/>
              </a:rPr>
              <a:t>Customer relationship management (CRM - gestione del rapporto con la clientela)</a:t>
            </a:r>
            <a:r>
              <a:rPr b="0" i="0" u="none" lang="it-it">
                <a:latin typeface="Tw Cen MT" pitchFamily="34" charset="0"/>
              </a:rPr>
              <a:t> è un esempio di strategia ampiamente adottata per la gestione delle interazioni di un’azienda con i suoi clienti e prospettive di vendita. </a:t>
            </a:r>
            <a:r>
              <a:rPr b="0" i="1" u="none" lang="it-it">
                <a:latin typeface="Tw Cen MT" pitchFamily="34" charset="0"/>
              </a:rPr>
              <a:t>Sistemi di gestione della qualità ISO 9001:2008 — Requisiti </a:t>
            </a:r>
            <a:r>
              <a:rPr b="0" i="0" u="none" lang="it-it">
                <a:latin typeface="Tw Cen MT" pitchFamily="34" charset="0"/>
              </a:rPr>
              <a:t>è un esempio di norma che aiuta le organizzazioni a organizzare i propri processi di lavoro. </a:t>
            </a:r>
          </a:p>
          <a:p>
            <a:pPr marL="228600" indent="-228600" algn="l" rtl="0"/>
            <a:endParaRPr lang="it-it" dirty="0" smtClean="0">
              <a:latin typeface="Tw Cen MT" pitchFamily="34" charset="0"/>
            </a:endParaRPr>
          </a:p>
          <a:p>
            <a:pPr marL="228600" indent="-228600" algn="l" rtl="0"/>
            <a:endParaRPr lang="it-it" dirty="0" smtClean="0">
              <a:latin typeface="Tw Cen MT" pitchFamily="34" charset="0"/>
            </a:endParaRP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7</a:t>
            </a:fld>
            <a:endParaRPr lang="it-it" noProof="1" smtClean="0">
              <a:latin typeface="Tw Cen MT"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Come priorità assoluta gli Imprenditori devono affrontare l’organizzazione dell’attività. Ma hanno anche bisogno di prodotti e servizi interessanti altrimenti non avrebbero nulla da organizzare. Di conseguenza, una delle principali caratteristiche di un buon imprenditore è una buona conoscenza dello stato dell’arte del mercato - in relazione alle esigenze dei clienti e alle offerte avanzate dai competitor.</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8</a:t>
            </a:fld>
            <a:endParaRPr lang="it-it" noProof="1" smtClean="0">
              <a:latin typeface="Tw Cen MT"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ln/>
        </p:spPr>
      </p:sp>
      <p:sp>
        <p:nvSpPr>
          <p:cNvPr id="14339" name="Notizenplatzhalter 2"/>
          <p:cNvSpPr>
            <a:spLocks noGrp="1"/>
          </p:cNvSpPr>
          <p:nvPr>
            <p:ph type="body" idx="1"/>
          </p:nvPr>
        </p:nvSpPr>
        <p:spPr>
          <a:noFill/>
          <a:ln/>
        </p:spPr>
        <p:txBody>
          <a:bodyPr/>
          <a:lstStyle/>
          <a:p>
            <a:pPr algn="l" rtl="0"/>
            <a:r>
              <a:rPr b="0" i="0" u="none" lang="it-it">
                <a:latin typeface="Tw Cen MT" pitchFamily="34" charset="0"/>
              </a:rPr>
              <a:t>L’avvio della vostra azienda potrebbe essere la cosa più gratificante, ma un imprenditore deve essere consapevole che il modo di pensare e vivere subirà profonde trasformazioni a opera dei ricercatori.  </a:t>
            </a:r>
          </a:p>
          <a:p>
            <a:endParaRPr lang="it-it" dirty="0" smtClean="0">
              <a:latin typeface="Tw Cen MT" pitchFamily="34" charset="0"/>
            </a:endParaRPr>
          </a:p>
          <a:p>
            <a:pPr algn="l" rtl="0"/>
            <a:r>
              <a:rPr b="0" i="0" u="none" lang="it-it">
                <a:latin typeface="Tw Cen MT" pitchFamily="34" charset="0"/>
              </a:rPr>
              <a:t>Secondo l’Eurobarometro, circa il 47% degli europei esprime una preferenza per il lavoro autonomo, ma solo il 17% realizza effettivamente le proprie ambizioni. Negli Stati Uniti, circa il 67% dei lavoratori è rappresentato da lavoratori autonomi. </a:t>
            </a:r>
          </a:p>
          <a:p>
            <a:endParaRPr lang="it-it" dirty="0" smtClean="0">
              <a:latin typeface="Tw Cen MT" pitchFamily="34" charset="0"/>
            </a:endParaRPr>
          </a:p>
          <a:p>
            <a:pPr algn="l" rtl="0"/>
            <a:r>
              <a:rPr b="0" i="0" u="none" lang="it-it">
                <a:latin typeface="Tw Cen MT" pitchFamily="34" charset="0"/>
              </a:rPr>
              <a:t>Leggete i Vantaggi e le Minacce elencati nella slide e cercate di rispondere affermando quali sono i vantaggi che vi tentano maggiormente. In generale, la possibilità di essere indipendente e di prendere le decisioni da soli è il vantaggio più importante evidenziato dalla maggior parte degli imprenditori.</a:t>
            </a:r>
          </a:p>
          <a:p>
            <a:pPr marL="225425" indent="-225425" algn="l" rtl="0"/>
            <a:endParaRPr lang="it-it" i="1" dirty="0" smtClean="0">
              <a:latin typeface="Tw Cen MT" pitchFamily="34" charset="0"/>
            </a:endParaRPr>
          </a:p>
        </p:txBody>
      </p:sp>
      <p:sp>
        <p:nvSpPr>
          <p:cNvPr id="5" name="Rectangle 7"/>
          <p:cNvSpPr>
            <a:spLocks noGrp="1" noChangeArrowheads="1"/>
          </p:cNvSpPr>
          <p:nvPr>
            <p:ph type="sldNum" sz="quarter" idx="5"/>
          </p:nvPr>
        </p:nvSpPr>
        <p:spPr>
          <a:xfrm>
            <a:off x="0" y="9723438"/>
            <a:ext cx="7099300" cy="511175"/>
          </a:xfrm>
          <a:noFill/>
        </p:spPr>
        <p:txBody>
          <a:bodyPr/>
          <a:lstStyle/>
          <a:p>
            <a:pPr algn="ctr" defTabSz="985838" rtl="0"/>
            <a:r>
              <a:rPr b="0" i="0" u="none" lang="it-it">
                <a:latin typeface="Tw Cen MT" pitchFamily="34" charset="0"/>
              </a:rPr>
              <a:t>U1-E1-</a:t>
            </a:r>
            <a:r>
              <a:rPr b="0" i="0" u="none" lang="it-it"/>
              <a:t/>
            </a:r>
            <a:fld id="{4DFCE603-D661-40D4-B6D7-FD7DFB56CAB4}" type="slidenum">
              <a:rPr>
                <a:latin typeface="Tw Cen MT" pitchFamily="34" charset="0"/>
              </a:rPr>
              <a:pPr algn="ctr" defTabSz="985838"/>
              <a:t>9</a:t>
            </a:fld>
            <a:endParaRPr lang="it-it" noProof="1" smtClean="0">
              <a:latin typeface="Tw Cen MT"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image"/>
          <p:cNvPicPr>
            <a:picLocks noChangeAspect="1" noChangeArrowheads="1"/>
          </p:cNvPicPr>
          <p:nvPr userDrawn="1"/>
        </p:nvPicPr>
        <p:blipFill>
          <a:blip r:embed="rId2" cstate="print">
            <a:lum bright="70000" contrast="-70000"/>
            <a:grayscl/>
          </a:blip>
          <a:srcRect/>
          <a:stretch>
            <a:fillRect/>
          </a:stretch>
        </p:blipFill>
        <p:spPr bwMode="auto">
          <a:xfrm>
            <a:off x="2411413" y="2317750"/>
            <a:ext cx="6732587" cy="3703638"/>
          </a:xfrm>
          <a:prstGeom prst="rect">
            <a:avLst/>
          </a:prstGeom>
          <a:noFill/>
          <a:ln w="9525">
            <a:noFill/>
            <a:miter lim="800000"/>
            <a:headEnd/>
            <a:tailEnd/>
          </a:ln>
        </p:spPr>
      </p:pic>
      <p:sp>
        <p:nvSpPr>
          <p:cNvPr id="5" name="Line 3"/>
          <p:cNvSpPr>
            <a:spLocks noChangeShapeType="1"/>
          </p:cNvSpPr>
          <p:nvPr/>
        </p:nvSpPr>
        <p:spPr bwMode="auto">
          <a:xfrm flipV="1">
            <a:off x="1403350" y="1428750"/>
            <a:ext cx="7489825" cy="0"/>
          </a:xfrm>
          <a:prstGeom prst="line">
            <a:avLst/>
          </a:prstGeom>
          <a:noFill/>
          <a:ln w="38100">
            <a:solidFill>
              <a:srgbClr val="333399"/>
            </a:solidFill>
            <a:round/>
            <a:headEnd/>
            <a:tailEnd/>
          </a:ln>
          <a:effectLst/>
        </p:spPr>
        <p:txBody>
          <a:bodyPr wrap="none" anchor="ctr"/>
          <a:lstStyle/>
          <a:p>
            <a:pPr>
              <a:defRPr/>
            </a:pPr>
            <a:endParaRPr lang="en-US"/>
          </a:p>
        </p:txBody>
      </p:sp>
      <p:sp>
        <p:nvSpPr>
          <p:cNvPr id="6" name="Line 4"/>
          <p:cNvSpPr>
            <a:spLocks noChangeShapeType="1"/>
          </p:cNvSpPr>
          <p:nvPr/>
        </p:nvSpPr>
        <p:spPr bwMode="auto">
          <a:xfrm>
            <a:off x="312738" y="6015038"/>
            <a:ext cx="8580437" cy="6350"/>
          </a:xfrm>
          <a:prstGeom prst="line">
            <a:avLst/>
          </a:prstGeom>
          <a:noFill/>
          <a:ln w="38100">
            <a:solidFill>
              <a:srgbClr val="333399"/>
            </a:solidFill>
            <a:round/>
            <a:headEnd/>
            <a:tailEnd/>
          </a:ln>
          <a:effectLst/>
        </p:spPr>
        <p:txBody>
          <a:bodyPr wrap="none" anchor="ctr"/>
          <a:lstStyle/>
          <a:p>
            <a:pPr>
              <a:defRPr/>
            </a:pPr>
            <a:endParaRPr lang="en-US"/>
          </a:p>
        </p:txBody>
      </p:sp>
      <p:sp>
        <p:nvSpPr>
          <p:cNvPr id="7" name="Text Box 6"/>
          <p:cNvSpPr txBox="1">
            <a:spLocks noChangeArrowheads="1"/>
          </p:cNvSpPr>
          <p:nvPr/>
        </p:nvSpPr>
        <p:spPr bwMode="auto">
          <a:xfrm>
            <a:off x="6948488" y="6296025"/>
            <a:ext cx="1871662" cy="276225"/>
          </a:xfrm>
          <a:prstGeom prst="rect">
            <a:avLst/>
          </a:prstGeom>
          <a:noFill/>
          <a:ln w="9525">
            <a:noFill/>
            <a:miter lim="800000"/>
            <a:headEnd/>
            <a:tailEnd/>
          </a:ln>
          <a:effectLst/>
        </p:spPr>
        <p:txBody>
          <a:bodyPr>
            <a:spAutoFit/>
          </a:bodyPr>
          <a:lstStyle/>
          <a:p>
            <a:pPr algn="r">
              <a:defRPr/>
            </a:pPr>
            <a:r>
              <a:rPr lang="en-GB" sz="1200" u="none" noProof="0" dirty="0" smtClean="0">
                <a:solidFill>
                  <a:srgbClr val="000099"/>
                </a:solidFill>
                <a:latin typeface="Arial" pitchFamily="34" charset="0"/>
                <a:cs typeface="Arial" pitchFamily="34" charset="0"/>
              </a:rPr>
              <a:t>Release 1</a:t>
            </a:r>
            <a:endParaRPr lang="en-GB" sz="1200" u="none" noProof="0" dirty="0">
              <a:solidFill>
                <a:srgbClr val="000099"/>
              </a:solidFill>
              <a:latin typeface="Arial" pitchFamily="34" charset="0"/>
              <a:cs typeface="Arial" pitchFamily="34" charset="0"/>
            </a:endParaRPr>
          </a:p>
        </p:txBody>
      </p:sp>
      <p:sp>
        <p:nvSpPr>
          <p:cNvPr id="8" name="Text Box 8"/>
          <p:cNvSpPr txBox="1">
            <a:spLocks noChangeArrowheads="1"/>
          </p:cNvSpPr>
          <p:nvPr/>
        </p:nvSpPr>
        <p:spPr bwMode="auto">
          <a:xfrm>
            <a:off x="1285875" y="5989638"/>
            <a:ext cx="3311525" cy="692150"/>
          </a:xfrm>
          <a:prstGeom prst="rect">
            <a:avLst/>
          </a:prstGeom>
          <a:noFill/>
          <a:ln w="9525">
            <a:noFill/>
            <a:miter lim="800000"/>
            <a:headEnd/>
            <a:tailEnd/>
          </a:ln>
          <a:effectLst/>
        </p:spPr>
        <p:txBody>
          <a:bodyPr>
            <a:spAutoFit/>
          </a:bodyPr>
          <a:lstStyle/>
          <a:p>
            <a:pPr algn="ctr">
              <a:defRPr/>
            </a:pPr>
            <a:endParaRPr lang="en-GB" sz="900" u="none" noProof="0" dirty="0" smtClean="0">
              <a:solidFill>
                <a:srgbClr val="000099"/>
              </a:solidFill>
              <a:latin typeface="Tw Cen MT" pitchFamily="34" charset="-18"/>
            </a:endParaRPr>
          </a:p>
          <a:p>
            <a:pPr>
              <a:defRPr/>
            </a:pPr>
            <a:r>
              <a:rPr lang="en-GB" sz="1200" u="none" noProof="0" dirty="0" smtClean="0">
                <a:solidFill>
                  <a:srgbClr val="000099"/>
                </a:solidFill>
                <a:latin typeface="Arial" pitchFamily="34" charset="0"/>
                <a:cs typeface="Arial" pitchFamily="34" charset="0"/>
              </a:rPr>
              <a:t>ECQA Certified Training Material </a:t>
            </a:r>
          </a:p>
          <a:p>
            <a:pPr algn="ctr">
              <a:defRPr/>
            </a:pPr>
            <a:endParaRPr lang="en-GB" sz="600" u="none" noProof="0" dirty="0" smtClean="0">
              <a:solidFill>
                <a:srgbClr val="000099"/>
              </a:solidFill>
              <a:latin typeface="Arial" pitchFamily="34" charset="0"/>
              <a:cs typeface="Arial" pitchFamily="34" charset="0"/>
            </a:endParaRPr>
          </a:p>
          <a:p>
            <a:pPr>
              <a:defRPr/>
            </a:pPr>
            <a:r>
              <a:rPr lang="en-GB" sz="1200" u="none" noProof="0" dirty="0" smtClean="0">
                <a:solidFill>
                  <a:srgbClr val="000099"/>
                </a:solidFill>
                <a:latin typeface="Arial" pitchFamily="34" charset="0"/>
                <a:cs typeface="Arial" pitchFamily="34" charset="0"/>
              </a:rPr>
              <a:t>Authors: I2E Training Material Committee </a:t>
            </a:r>
            <a:endParaRPr lang="en-GB" sz="1200" u="none" noProof="0" dirty="0">
              <a:solidFill>
                <a:srgbClr val="000099"/>
              </a:solidFill>
              <a:latin typeface="Arial" pitchFamily="34" charset="0"/>
              <a:cs typeface="Arial" pitchFamily="34" charset="0"/>
            </a:endParaRPr>
          </a:p>
        </p:txBody>
      </p:sp>
      <p:sp>
        <p:nvSpPr>
          <p:cNvPr id="9" name="Text Box 12"/>
          <p:cNvSpPr txBox="1">
            <a:spLocks noChangeArrowheads="1"/>
          </p:cNvSpPr>
          <p:nvPr userDrawn="1"/>
        </p:nvSpPr>
        <p:spPr bwMode="auto">
          <a:xfrm>
            <a:off x="1835150" y="357188"/>
            <a:ext cx="7058025" cy="954107"/>
          </a:xfrm>
          <a:prstGeom prst="rect">
            <a:avLst/>
          </a:prstGeom>
          <a:noFill/>
          <a:ln w="9525">
            <a:noFill/>
            <a:miter lim="800000"/>
            <a:headEnd/>
            <a:tailEnd/>
          </a:ln>
          <a:effectLst/>
        </p:spPr>
        <p:txBody>
          <a:bodyPr>
            <a:spAutoFit/>
          </a:bodyPr>
          <a:lstStyle/>
          <a:p>
            <a:pPr algn="ctr">
              <a:defRPr/>
            </a:pPr>
            <a:r>
              <a:rPr lang="en-GB" b="1" u="none" noProof="0" dirty="0" smtClean="0">
                <a:solidFill>
                  <a:srgbClr val="000099"/>
                </a:solidFill>
                <a:latin typeface="Arial" pitchFamily="34" charset="0"/>
                <a:cs typeface="Arial" pitchFamily="34" charset="0"/>
              </a:rPr>
              <a:t>ECQA Certified</a:t>
            </a:r>
            <a:br>
              <a:rPr lang="en-GB" b="1" u="none" noProof="0" dirty="0" smtClean="0">
                <a:solidFill>
                  <a:srgbClr val="000099"/>
                </a:solidFill>
                <a:latin typeface="Arial" pitchFamily="34" charset="0"/>
                <a:cs typeface="Arial" pitchFamily="34" charset="0"/>
              </a:rPr>
            </a:br>
            <a:r>
              <a:rPr lang="en-GB" b="1" u="none" baseline="0" noProof="0" dirty="0" err="1" smtClean="0">
                <a:solidFill>
                  <a:srgbClr val="000099"/>
                </a:solidFill>
                <a:latin typeface="Arial" pitchFamily="34" charset="0"/>
                <a:cs typeface="Arial" pitchFamily="34" charset="0"/>
              </a:rPr>
              <a:t>EntreprenEUr</a:t>
            </a:r>
            <a:endParaRPr lang="en-GB" b="1" noProof="0" dirty="0">
              <a:solidFill>
                <a:srgbClr val="000099"/>
              </a:solidFill>
              <a:latin typeface="Arial" pitchFamily="34" charset="0"/>
              <a:cs typeface="Arial" pitchFamily="34" charset="0"/>
            </a:endParaRPr>
          </a:p>
        </p:txBody>
      </p:sp>
      <p:sp>
        <p:nvSpPr>
          <p:cNvPr id="10" name="Rectangle 46"/>
          <p:cNvSpPr>
            <a:spLocks noChangeArrowheads="1"/>
          </p:cNvSpPr>
          <p:nvPr userDrawn="1"/>
        </p:nvSpPr>
        <p:spPr bwMode="auto">
          <a:xfrm>
            <a:off x="0" y="0"/>
            <a:ext cx="1143000" cy="6858000"/>
          </a:xfrm>
          <a:prstGeom prst="rect">
            <a:avLst/>
          </a:prstGeom>
          <a:solidFill>
            <a:srgbClr val="354994"/>
          </a:solidFill>
          <a:ln w="9525">
            <a:noFill/>
            <a:miter lim="800000"/>
            <a:headEnd/>
            <a:tailEnd/>
          </a:ln>
          <a:effectLst/>
        </p:spPr>
        <p:txBody>
          <a:bodyPr wrap="none" anchor="ctr"/>
          <a:lstStyle/>
          <a:p>
            <a:pPr>
              <a:defRPr/>
            </a:pPr>
            <a:endParaRPr lang="fr-FR"/>
          </a:p>
        </p:txBody>
      </p:sp>
      <p:pic>
        <p:nvPicPr>
          <p:cNvPr id="11" name="Picture 58"/>
          <p:cNvPicPr>
            <a:picLocks noChangeAspect="1" noChangeArrowheads="1"/>
          </p:cNvPicPr>
          <p:nvPr userDrawn="1"/>
        </p:nvPicPr>
        <p:blipFill>
          <a:blip r:embed="rId3" cstate="print"/>
          <a:srcRect l="18750" r="6250" b="10257"/>
          <a:stretch>
            <a:fillRect/>
          </a:stretch>
        </p:blipFill>
        <p:spPr bwMode="auto">
          <a:xfrm>
            <a:off x="0" y="6191250"/>
            <a:ext cx="609600" cy="666750"/>
          </a:xfrm>
          <a:prstGeom prst="rect">
            <a:avLst/>
          </a:prstGeom>
          <a:noFill/>
          <a:ln w="9525">
            <a:noFill/>
            <a:miter lim="800000"/>
            <a:headEnd/>
            <a:tailEnd/>
          </a:ln>
        </p:spPr>
      </p:pic>
      <p:pic>
        <p:nvPicPr>
          <p:cNvPr id="12" name="Picture 59"/>
          <p:cNvPicPr>
            <a:picLocks noChangeAspect="1" noChangeArrowheads="1"/>
          </p:cNvPicPr>
          <p:nvPr userDrawn="1"/>
        </p:nvPicPr>
        <p:blipFill>
          <a:blip r:embed="rId3" cstate="print"/>
          <a:srcRect l="28125" r="6250" b="7693"/>
          <a:stretch>
            <a:fillRect/>
          </a:stretch>
        </p:blipFill>
        <p:spPr bwMode="auto">
          <a:xfrm>
            <a:off x="0" y="4343400"/>
            <a:ext cx="533400" cy="685800"/>
          </a:xfrm>
          <a:prstGeom prst="rect">
            <a:avLst/>
          </a:prstGeom>
          <a:noFill/>
          <a:ln w="9525">
            <a:noFill/>
            <a:miter lim="800000"/>
            <a:headEnd/>
            <a:tailEnd/>
          </a:ln>
        </p:spPr>
      </p:pic>
      <p:pic>
        <p:nvPicPr>
          <p:cNvPr id="13" name="Picture 60"/>
          <p:cNvPicPr>
            <a:picLocks noChangeAspect="1" noChangeArrowheads="1"/>
          </p:cNvPicPr>
          <p:nvPr userDrawn="1"/>
        </p:nvPicPr>
        <p:blipFill>
          <a:blip r:embed="rId4" cstate="print"/>
          <a:srcRect b="3786"/>
          <a:stretch>
            <a:fillRect/>
          </a:stretch>
        </p:blipFill>
        <p:spPr bwMode="auto">
          <a:xfrm>
            <a:off x="304800" y="5334000"/>
            <a:ext cx="762000" cy="685800"/>
          </a:xfrm>
          <a:prstGeom prst="rect">
            <a:avLst/>
          </a:prstGeom>
          <a:noFill/>
          <a:ln w="9525">
            <a:noFill/>
            <a:miter lim="800000"/>
            <a:headEnd/>
            <a:tailEnd/>
          </a:ln>
        </p:spPr>
      </p:pic>
      <p:pic>
        <p:nvPicPr>
          <p:cNvPr id="14" name="Picture 11"/>
          <p:cNvPicPr>
            <a:picLocks noChangeAspect="1" noChangeArrowheads="1"/>
          </p:cNvPicPr>
          <p:nvPr userDrawn="1"/>
        </p:nvPicPr>
        <p:blipFill>
          <a:blip r:embed="rId5" cstate="print"/>
          <a:srcRect/>
          <a:stretch>
            <a:fillRect/>
          </a:stretch>
        </p:blipFill>
        <p:spPr bwMode="auto">
          <a:xfrm>
            <a:off x="7391722" y="4997450"/>
            <a:ext cx="1428750" cy="931863"/>
          </a:xfrm>
          <a:prstGeom prst="rect">
            <a:avLst/>
          </a:prstGeom>
          <a:noFill/>
          <a:ln w="9525">
            <a:noFill/>
            <a:miter lim="800000"/>
            <a:headEnd/>
            <a:tailEnd/>
          </a:ln>
        </p:spPr>
      </p:pic>
      <p:sp>
        <p:nvSpPr>
          <p:cNvPr id="15" name="Text Box 10"/>
          <p:cNvSpPr txBox="1">
            <a:spLocks noChangeArrowheads="1"/>
          </p:cNvSpPr>
          <p:nvPr userDrawn="1"/>
        </p:nvSpPr>
        <p:spPr bwMode="auto">
          <a:xfrm>
            <a:off x="4786313" y="6234113"/>
            <a:ext cx="1604962" cy="338137"/>
          </a:xfrm>
          <a:prstGeom prst="rect">
            <a:avLst/>
          </a:prstGeom>
          <a:noFill/>
          <a:ln w="9525">
            <a:noFill/>
            <a:miter lim="800000"/>
            <a:headEnd/>
            <a:tailEnd/>
          </a:ln>
          <a:effectLst/>
        </p:spPr>
        <p:txBody>
          <a:bodyPr>
            <a:spAutoFit/>
          </a:bodyPr>
          <a:lstStyle/>
          <a:p>
            <a:pPr algn="r">
              <a:defRPr/>
            </a:pPr>
            <a:r>
              <a:rPr lang="en-GB" sz="1600" b="1" u="none" dirty="0">
                <a:solidFill>
                  <a:srgbClr val="000099"/>
                </a:solidFill>
                <a:latin typeface="Arial" pitchFamily="34" charset="0"/>
                <a:cs typeface="Arial" pitchFamily="34" charset="0"/>
              </a:rPr>
              <a:t>www.ecqa.org</a:t>
            </a:r>
          </a:p>
        </p:txBody>
      </p:sp>
      <p:sp>
        <p:nvSpPr>
          <p:cNvPr id="372738" name="Rectangle 2"/>
          <p:cNvSpPr>
            <a:spLocks noGrp="1" noChangeArrowheads="1"/>
          </p:cNvSpPr>
          <p:nvPr>
            <p:ph type="subTitle" idx="1"/>
          </p:nvPr>
        </p:nvSpPr>
        <p:spPr>
          <a:xfrm>
            <a:off x="1643042" y="3284538"/>
            <a:ext cx="7000924" cy="1752600"/>
          </a:xfrm>
        </p:spPr>
        <p:txBody>
          <a:bodyPr/>
          <a:lstStyle>
            <a:lvl1pPr marL="0" indent="0" algn="ctr">
              <a:buFontTx/>
              <a:buNone/>
              <a:defRPr b="1"/>
            </a:lvl1pPr>
          </a:lstStyle>
          <a:p>
            <a:r>
              <a:rPr lang="en-US" dirty="0"/>
              <a:t>Click to edit </a:t>
            </a:r>
            <a:r>
              <a:rPr lang="sl-SI" dirty="0"/>
              <a:t>Element</a:t>
            </a:r>
            <a:r>
              <a:rPr lang="en-US" dirty="0"/>
              <a:t> subtitle style</a:t>
            </a:r>
          </a:p>
        </p:txBody>
      </p:sp>
      <p:sp>
        <p:nvSpPr>
          <p:cNvPr id="372741" name="Rectangle 5"/>
          <p:cNvSpPr>
            <a:spLocks noGrp="1" noChangeArrowheads="1"/>
          </p:cNvSpPr>
          <p:nvPr>
            <p:ph type="ctrTitle"/>
          </p:nvPr>
        </p:nvSpPr>
        <p:spPr>
          <a:xfrm>
            <a:off x="1643041" y="1773238"/>
            <a:ext cx="7000925" cy="1470025"/>
          </a:xfrm>
        </p:spPr>
        <p:txBody>
          <a:bodyPr/>
          <a:lstStyle>
            <a:lvl1pPr>
              <a:defRPr sz="3200"/>
            </a:lvl1pPr>
          </a:lstStyle>
          <a:p>
            <a:r>
              <a:rPr lang="sl-SI" dirty="0"/>
              <a:t>CLICK HERE TO ADD UNIT TITLE</a:t>
            </a:r>
            <a:endParaRPr lang="en-US" dirty="0"/>
          </a:p>
        </p:txBody>
      </p:sp>
      <p:pic>
        <p:nvPicPr>
          <p:cNvPr id="18" name="Picture 2" descr="EU_flag_LLP_EN-01"/>
          <p:cNvPicPr>
            <a:picLocks noChangeAspect="1" noChangeArrowheads="1"/>
          </p:cNvPicPr>
          <p:nvPr userDrawn="1"/>
        </p:nvPicPr>
        <p:blipFill>
          <a:blip r:embed="rId6" cstate="print"/>
          <a:srcRect/>
          <a:stretch>
            <a:fillRect/>
          </a:stretch>
        </p:blipFill>
        <p:spPr bwMode="auto">
          <a:xfrm>
            <a:off x="1187624" y="5157192"/>
            <a:ext cx="2088232" cy="815749"/>
          </a:xfrm>
          <a:prstGeom prst="rect">
            <a:avLst/>
          </a:prstGeom>
          <a:noFill/>
          <a:ln w="9525">
            <a:noFill/>
            <a:miter lim="800000"/>
            <a:headEnd/>
            <a:tailEnd/>
          </a:ln>
        </p:spPr>
      </p:pic>
      <p:sp>
        <p:nvSpPr>
          <p:cNvPr id="19" name="Text Box 5"/>
          <p:cNvSpPr txBox="1">
            <a:spLocks noChangeArrowheads="1"/>
          </p:cNvSpPr>
          <p:nvPr userDrawn="1"/>
        </p:nvSpPr>
        <p:spPr bwMode="auto">
          <a:xfrm>
            <a:off x="3347864" y="5169386"/>
            <a:ext cx="3744416" cy="707886"/>
          </a:xfrm>
          <a:prstGeom prst="rect">
            <a:avLst/>
          </a:prstGeom>
          <a:noFill/>
          <a:ln w="9525">
            <a:noFill/>
            <a:miter lim="800000"/>
            <a:headEnd/>
            <a:tailEnd/>
          </a:ln>
        </p:spPr>
        <p:txBody>
          <a:bodyPr wrap="square">
            <a:spAutoFit/>
          </a:bodyPr>
          <a:lstStyle/>
          <a:p>
            <a:pPr algn="ctr"/>
            <a:r>
              <a:rPr lang="en-GB" sz="800" u="none" noProof="0" dirty="0" smtClean="0">
                <a:solidFill>
                  <a:srgbClr val="000099"/>
                </a:solidFill>
                <a:latin typeface="Tw Cen MT" pitchFamily="34" charset="0"/>
              </a:rPr>
              <a:t>The development of this Training Material was partly funded by the EU under</a:t>
            </a:r>
            <a:r>
              <a:rPr lang="en-GB" sz="800" u="none" baseline="0" noProof="0" dirty="0" smtClean="0">
                <a:solidFill>
                  <a:srgbClr val="000099"/>
                </a:solidFill>
                <a:latin typeface="Tw Cen MT" pitchFamily="34" charset="0"/>
              </a:rPr>
              <a:t>: </a:t>
            </a:r>
            <a:r>
              <a:rPr lang="en-GB" sz="800" u="none" noProof="0" dirty="0" smtClean="0">
                <a:solidFill>
                  <a:srgbClr val="000099"/>
                </a:solidFill>
                <a:latin typeface="Tw Cen MT" pitchFamily="34" charset="0"/>
              </a:rPr>
              <a:t>Leonardo da Vinci programme 2012-1-CZ1-LEO05-09679.</a:t>
            </a:r>
          </a:p>
          <a:p>
            <a:pPr algn="ctr"/>
            <a:r>
              <a:rPr lang="en-GB" sz="800" u="none" noProof="0" dirty="0" smtClean="0">
                <a:solidFill>
                  <a:srgbClr val="000099"/>
                </a:solidFill>
                <a:latin typeface="Tw Cen MT" pitchFamily="34" charset="0"/>
              </a:rPr>
              <a:t>This publication reflects the views only of the authors, </a:t>
            </a:r>
            <a:br>
              <a:rPr lang="en-GB" sz="800" u="none" noProof="0" dirty="0" smtClean="0">
                <a:solidFill>
                  <a:srgbClr val="000099"/>
                </a:solidFill>
                <a:latin typeface="Tw Cen MT" pitchFamily="34" charset="0"/>
              </a:rPr>
            </a:br>
            <a:r>
              <a:rPr lang="en-GB" sz="800" u="none" noProof="0" dirty="0" smtClean="0">
                <a:solidFill>
                  <a:srgbClr val="000099"/>
                </a:solidFill>
                <a:latin typeface="Tw Cen MT" pitchFamily="34" charset="0"/>
              </a:rPr>
              <a:t>and the Commission cannot be held responsible for any use which may be made of the information contained therein. </a:t>
            </a:r>
            <a:endParaRPr lang="en-GB" sz="800" u="none" noProof="0" dirty="0">
              <a:solidFill>
                <a:srgbClr val="000099"/>
              </a:solidFill>
              <a:latin typeface="Tw Cen MT" pitchFamily="34" charset="0"/>
            </a:endParaRPr>
          </a:p>
        </p:txBody>
      </p:sp>
      <p:pic>
        <p:nvPicPr>
          <p:cNvPr id="20" name="Image 19" descr="I2E logo - final - png.png"/>
          <p:cNvPicPr>
            <a:picLocks noChangeAspect="1"/>
          </p:cNvPicPr>
          <p:nvPr userDrawn="1"/>
        </p:nvPicPr>
        <p:blipFill>
          <a:blip r:embed="rId7" cstate="print"/>
          <a:stretch>
            <a:fillRect/>
          </a:stretch>
        </p:blipFill>
        <p:spPr>
          <a:xfrm>
            <a:off x="1259632" y="332656"/>
            <a:ext cx="1475656" cy="5259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400"/>
            </a:lvl2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412875"/>
            <a:ext cx="3990975" cy="437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12875"/>
            <a:ext cx="3992562" cy="437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19950" cy="8969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412875"/>
            <a:ext cx="8135937" cy="4378325"/>
          </a:xfr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8313" y="12144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here for Master-Text format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1" name="Line 3"/>
          <p:cNvSpPr>
            <a:spLocks noChangeShapeType="1"/>
          </p:cNvSpPr>
          <p:nvPr/>
        </p:nvSpPr>
        <p:spPr bwMode="auto">
          <a:xfrm flipV="1">
            <a:off x="1403350" y="928688"/>
            <a:ext cx="7489825" cy="0"/>
          </a:xfrm>
          <a:prstGeom prst="line">
            <a:avLst/>
          </a:prstGeom>
          <a:noFill/>
          <a:ln w="38100">
            <a:solidFill>
              <a:srgbClr val="333399"/>
            </a:solidFill>
            <a:round/>
            <a:headEnd/>
            <a:tailEnd/>
          </a:ln>
          <a:effectLst/>
        </p:spPr>
        <p:txBody>
          <a:bodyPr wrap="none" anchor="ctr"/>
          <a:lstStyle/>
          <a:p>
            <a:pPr>
              <a:defRPr/>
            </a:pPr>
            <a:endParaRPr lang="en-US"/>
          </a:p>
        </p:txBody>
      </p:sp>
      <p:sp>
        <p:nvSpPr>
          <p:cNvPr id="370692" name="Line 4"/>
          <p:cNvSpPr>
            <a:spLocks noChangeShapeType="1"/>
          </p:cNvSpPr>
          <p:nvPr/>
        </p:nvSpPr>
        <p:spPr bwMode="auto">
          <a:xfrm>
            <a:off x="312738" y="5929313"/>
            <a:ext cx="8602662" cy="4762"/>
          </a:xfrm>
          <a:prstGeom prst="line">
            <a:avLst/>
          </a:prstGeom>
          <a:noFill/>
          <a:ln w="38100">
            <a:solidFill>
              <a:srgbClr val="333399"/>
            </a:solidFill>
            <a:round/>
            <a:headEnd/>
            <a:tailEnd/>
          </a:ln>
          <a:effectLst/>
        </p:spPr>
        <p:txBody>
          <a:bodyPr wrap="none" anchor="ctr"/>
          <a:lstStyle/>
          <a:p>
            <a:pPr>
              <a:defRPr/>
            </a:pPr>
            <a:endParaRPr lang="en-US"/>
          </a:p>
        </p:txBody>
      </p:sp>
      <p:sp>
        <p:nvSpPr>
          <p:cNvPr id="1029" name="Rectangle 5"/>
          <p:cNvSpPr>
            <a:spLocks noGrp="1" noChangeArrowheads="1"/>
          </p:cNvSpPr>
          <p:nvPr>
            <p:ph type="title"/>
          </p:nvPr>
        </p:nvSpPr>
        <p:spPr bwMode="auto">
          <a:xfrm>
            <a:off x="1600200" y="0"/>
            <a:ext cx="7219950" cy="896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here for slide title</a:t>
            </a:r>
          </a:p>
        </p:txBody>
      </p:sp>
      <p:sp>
        <p:nvSpPr>
          <p:cNvPr id="370698" name="Text Box 10"/>
          <p:cNvSpPr txBox="1">
            <a:spLocks noChangeArrowheads="1"/>
          </p:cNvSpPr>
          <p:nvPr/>
        </p:nvSpPr>
        <p:spPr bwMode="auto">
          <a:xfrm>
            <a:off x="7429500" y="6215063"/>
            <a:ext cx="1533525" cy="336550"/>
          </a:xfrm>
          <a:prstGeom prst="rect">
            <a:avLst/>
          </a:prstGeom>
          <a:noFill/>
          <a:ln w="9525">
            <a:noFill/>
            <a:miter lim="800000"/>
            <a:headEnd/>
            <a:tailEnd/>
          </a:ln>
          <a:effectLst/>
        </p:spPr>
        <p:txBody>
          <a:bodyPr>
            <a:spAutoFit/>
          </a:bodyPr>
          <a:lstStyle/>
          <a:p>
            <a:pPr algn="r">
              <a:defRPr/>
            </a:pPr>
            <a:r>
              <a:rPr lang="en-GB" sz="1600" b="1" u="none" smtClean="0">
                <a:solidFill>
                  <a:srgbClr val="000099"/>
                </a:solidFill>
                <a:latin typeface="Arial" pitchFamily="34" charset="0"/>
                <a:cs typeface="Arial" pitchFamily="34" charset="0"/>
              </a:rPr>
              <a:t>U1-E1-</a:t>
            </a:r>
            <a:fld id="{A2B06B41-C100-44F4-AC41-83042AE4BCAC}" type="slidenum">
              <a:rPr lang="en-GB" sz="1600" b="1" u="none" smtClean="0">
                <a:solidFill>
                  <a:srgbClr val="000099"/>
                </a:solidFill>
                <a:latin typeface="Arial" pitchFamily="34" charset="0"/>
                <a:cs typeface="Arial" pitchFamily="34" charset="0"/>
              </a:rPr>
              <a:pPr algn="r">
                <a:defRPr/>
              </a:pPr>
              <a:t>‹N›</a:t>
            </a:fld>
            <a:endParaRPr lang="en-GB" sz="1600" b="1" u="none" dirty="0">
              <a:solidFill>
                <a:srgbClr val="000099"/>
              </a:solidFill>
              <a:latin typeface="Arial" pitchFamily="34" charset="0"/>
              <a:cs typeface="Arial" pitchFamily="34" charset="0"/>
            </a:endParaRPr>
          </a:p>
        </p:txBody>
      </p:sp>
      <p:sp>
        <p:nvSpPr>
          <p:cNvPr id="370699" name="Text Box 11"/>
          <p:cNvSpPr txBox="1">
            <a:spLocks noChangeArrowheads="1"/>
          </p:cNvSpPr>
          <p:nvPr/>
        </p:nvSpPr>
        <p:spPr bwMode="auto">
          <a:xfrm>
            <a:off x="1214438" y="6072188"/>
            <a:ext cx="3286125" cy="646112"/>
          </a:xfrm>
          <a:prstGeom prst="rect">
            <a:avLst/>
          </a:prstGeom>
          <a:noFill/>
          <a:ln w="9525">
            <a:noFill/>
            <a:miter lim="800000"/>
            <a:headEnd/>
            <a:tailEnd/>
          </a:ln>
          <a:effectLst/>
        </p:spPr>
        <p:txBody>
          <a:bodyPr>
            <a:spAutoFit/>
          </a:bodyPr>
          <a:lstStyle/>
          <a:p>
            <a:pPr>
              <a:defRPr/>
            </a:pPr>
            <a:r>
              <a:rPr lang="en-GB" sz="1200" u="none" dirty="0" smtClean="0">
                <a:solidFill>
                  <a:srgbClr val="000099"/>
                </a:solidFill>
                <a:latin typeface="Arial" pitchFamily="34" charset="0"/>
                <a:cs typeface="Arial" pitchFamily="34" charset="0"/>
              </a:rPr>
              <a:t>ECQA Certified Training Material</a:t>
            </a:r>
            <a:br>
              <a:rPr lang="en-GB" sz="1200" u="none" dirty="0" smtClean="0">
                <a:solidFill>
                  <a:srgbClr val="000099"/>
                </a:solidFill>
                <a:latin typeface="Arial" pitchFamily="34" charset="0"/>
                <a:cs typeface="Arial" pitchFamily="34" charset="0"/>
              </a:rPr>
            </a:br>
            <a:r>
              <a:rPr lang="en-GB" sz="1200" u="none" dirty="0" smtClean="0">
                <a:solidFill>
                  <a:srgbClr val="000099"/>
                </a:solidFill>
                <a:latin typeface="Arial" pitchFamily="34" charset="0"/>
                <a:cs typeface="Arial" pitchFamily="34" charset="0"/>
              </a:rPr>
              <a:t>Release 1</a:t>
            </a:r>
            <a:endParaRPr lang="en-GB" sz="800" u="none" dirty="0" smtClean="0">
              <a:solidFill>
                <a:srgbClr val="000099"/>
              </a:solidFill>
              <a:latin typeface="Arial" pitchFamily="34" charset="0"/>
              <a:cs typeface="Arial" pitchFamily="34" charset="0"/>
            </a:endParaRPr>
          </a:p>
          <a:p>
            <a:pPr>
              <a:defRPr/>
            </a:pPr>
            <a:r>
              <a:rPr lang="en-GB" sz="1200" u="none" noProof="1" smtClean="0">
                <a:solidFill>
                  <a:srgbClr val="000099"/>
                </a:solidFill>
                <a:latin typeface="Arial" pitchFamily="34" charset="0"/>
                <a:cs typeface="Arial" pitchFamily="34" charset="0"/>
              </a:rPr>
              <a:t>Authors</a:t>
            </a:r>
            <a:r>
              <a:rPr lang="en-GB" sz="1200" u="none" dirty="0" smtClean="0">
                <a:solidFill>
                  <a:srgbClr val="000099"/>
                </a:solidFill>
                <a:latin typeface="Arial" pitchFamily="34" charset="0"/>
                <a:cs typeface="Arial" pitchFamily="34" charset="0"/>
              </a:rPr>
              <a:t>: I2E Training Material Committee </a:t>
            </a:r>
            <a:endParaRPr lang="en-GB" sz="1200" u="none" dirty="0">
              <a:solidFill>
                <a:srgbClr val="000099"/>
              </a:solidFill>
              <a:latin typeface="Arial" pitchFamily="34" charset="0"/>
              <a:cs typeface="Arial" pitchFamily="34" charset="0"/>
            </a:endParaRPr>
          </a:p>
        </p:txBody>
      </p:sp>
      <p:pic>
        <p:nvPicPr>
          <p:cNvPr id="1032" name="Picture 11"/>
          <p:cNvPicPr>
            <a:picLocks noChangeAspect="1" noChangeArrowheads="1"/>
          </p:cNvPicPr>
          <p:nvPr userDrawn="1"/>
        </p:nvPicPr>
        <p:blipFill>
          <a:blip r:embed="rId7" cstate="print"/>
          <a:srcRect/>
          <a:stretch>
            <a:fillRect/>
          </a:stretch>
        </p:blipFill>
        <p:spPr bwMode="auto">
          <a:xfrm>
            <a:off x="47625" y="6000750"/>
            <a:ext cx="1204913" cy="785813"/>
          </a:xfrm>
          <a:prstGeom prst="rect">
            <a:avLst/>
          </a:prstGeom>
          <a:noFill/>
          <a:ln w="9525">
            <a:noFill/>
            <a:miter lim="800000"/>
            <a:headEnd/>
            <a:tailEnd/>
          </a:ln>
        </p:spPr>
      </p:pic>
      <p:sp>
        <p:nvSpPr>
          <p:cNvPr id="9" name="Text Box 10"/>
          <p:cNvSpPr txBox="1">
            <a:spLocks noChangeArrowheads="1"/>
          </p:cNvSpPr>
          <p:nvPr userDrawn="1"/>
        </p:nvSpPr>
        <p:spPr bwMode="auto">
          <a:xfrm>
            <a:off x="4786313" y="6234113"/>
            <a:ext cx="1604962" cy="338137"/>
          </a:xfrm>
          <a:prstGeom prst="rect">
            <a:avLst/>
          </a:prstGeom>
          <a:noFill/>
          <a:ln w="9525">
            <a:noFill/>
            <a:miter lim="800000"/>
            <a:headEnd/>
            <a:tailEnd/>
          </a:ln>
          <a:effectLst/>
        </p:spPr>
        <p:txBody>
          <a:bodyPr>
            <a:spAutoFit/>
          </a:bodyPr>
          <a:lstStyle/>
          <a:p>
            <a:pPr algn="r">
              <a:defRPr/>
            </a:pPr>
            <a:r>
              <a:rPr lang="en-GB" sz="1600" b="1" u="none" dirty="0">
                <a:solidFill>
                  <a:srgbClr val="000099"/>
                </a:solidFill>
                <a:latin typeface="Arial" pitchFamily="34" charset="0"/>
                <a:cs typeface="Arial" pitchFamily="34" charset="0"/>
              </a:rPr>
              <a:t>www.ecqa.org</a:t>
            </a:r>
          </a:p>
        </p:txBody>
      </p:sp>
      <p:pic>
        <p:nvPicPr>
          <p:cNvPr id="12" name="Image 11" descr="I2E logo - final - png.png"/>
          <p:cNvPicPr>
            <a:picLocks noChangeAspect="1"/>
          </p:cNvPicPr>
          <p:nvPr userDrawn="1"/>
        </p:nvPicPr>
        <p:blipFill>
          <a:blip r:embed="rId8" cstate="print"/>
          <a:stretch>
            <a:fillRect/>
          </a:stretch>
        </p:blipFill>
        <p:spPr>
          <a:xfrm>
            <a:off x="72008" y="188640"/>
            <a:ext cx="1475656" cy="525991"/>
          </a:xfrm>
          <a:prstGeom prst="rect">
            <a:avLst/>
          </a:prstGeom>
        </p:spPr>
      </p:pic>
    </p:spTree>
  </p:cSld>
  <p:clrMap bg1="lt1" tx1="dk1" bg2="lt2" tx2="dk2" accent1="accent1" accent2="accent2" accent3="accent3" accent4="accent4" accent5="accent5" accent6="accent6" hlink="hlink" folHlink="folHlink"/>
  <p:sldLayoutIdLst>
    <p:sldLayoutId id="2147484317" r:id="rId1"/>
    <p:sldLayoutId id="2147484313" r:id="rId2"/>
    <p:sldLayoutId id="2147484314" r:id="rId3"/>
    <p:sldLayoutId id="2147484315" r:id="rId4"/>
    <p:sldLayoutId id="2147484316" r:id="rId5"/>
  </p:sldLayoutIdLst>
  <p:txStyles>
    <p:titleStyle>
      <a:lvl1pPr algn="ctr" rtl="0" eaLnBrk="0" fontAlgn="base" hangingPunct="0">
        <a:spcBef>
          <a:spcPct val="0"/>
        </a:spcBef>
        <a:spcAft>
          <a:spcPct val="0"/>
        </a:spcAft>
        <a:defRPr sz="28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2800">
          <a:solidFill>
            <a:srgbClr val="000099"/>
          </a:solidFill>
          <a:latin typeface="Arial" charset="0"/>
          <a:cs typeface="Arial" charset="0"/>
        </a:defRPr>
      </a:lvl2pPr>
      <a:lvl3pPr algn="ctr" rtl="0" eaLnBrk="0" fontAlgn="base" hangingPunct="0">
        <a:spcBef>
          <a:spcPct val="0"/>
        </a:spcBef>
        <a:spcAft>
          <a:spcPct val="0"/>
        </a:spcAft>
        <a:defRPr sz="2800">
          <a:solidFill>
            <a:srgbClr val="000099"/>
          </a:solidFill>
          <a:latin typeface="Arial" charset="0"/>
          <a:cs typeface="Arial" charset="0"/>
        </a:defRPr>
      </a:lvl3pPr>
      <a:lvl4pPr algn="ctr" rtl="0" eaLnBrk="0" fontAlgn="base" hangingPunct="0">
        <a:spcBef>
          <a:spcPct val="0"/>
        </a:spcBef>
        <a:spcAft>
          <a:spcPct val="0"/>
        </a:spcAft>
        <a:defRPr sz="2800">
          <a:solidFill>
            <a:srgbClr val="000099"/>
          </a:solidFill>
          <a:latin typeface="Arial" charset="0"/>
          <a:cs typeface="Arial" charset="0"/>
        </a:defRPr>
      </a:lvl4pPr>
      <a:lvl5pPr algn="ctr" rtl="0" eaLnBrk="0" fontAlgn="base" hangingPunct="0">
        <a:spcBef>
          <a:spcPct val="0"/>
        </a:spcBef>
        <a:spcAft>
          <a:spcPct val="0"/>
        </a:spcAft>
        <a:defRPr sz="2800">
          <a:solidFill>
            <a:srgbClr val="000099"/>
          </a:solidFill>
          <a:latin typeface="Arial" charset="0"/>
          <a:cs typeface="Arial" charset="0"/>
        </a:defRPr>
      </a:lvl5pPr>
      <a:lvl6pPr marL="457200" algn="ctr" rtl="0" eaLnBrk="0" fontAlgn="base" hangingPunct="0">
        <a:spcBef>
          <a:spcPct val="0"/>
        </a:spcBef>
        <a:spcAft>
          <a:spcPct val="0"/>
        </a:spcAft>
        <a:defRPr sz="2800" b="1">
          <a:solidFill>
            <a:srgbClr val="000099"/>
          </a:solidFill>
          <a:latin typeface="Tw Cen MT" pitchFamily="34" charset="-18"/>
        </a:defRPr>
      </a:lvl6pPr>
      <a:lvl7pPr marL="914400" algn="ctr" rtl="0" eaLnBrk="0" fontAlgn="base" hangingPunct="0">
        <a:spcBef>
          <a:spcPct val="0"/>
        </a:spcBef>
        <a:spcAft>
          <a:spcPct val="0"/>
        </a:spcAft>
        <a:defRPr sz="2800" b="1">
          <a:solidFill>
            <a:srgbClr val="000099"/>
          </a:solidFill>
          <a:latin typeface="Tw Cen MT" pitchFamily="34" charset="-18"/>
        </a:defRPr>
      </a:lvl7pPr>
      <a:lvl8pPr marL="1371600" algn="ctr" rtl="0" eaLnBrk="0" fontAlgn="base" hangingPunct="0">
        <a:spcBef>
          <a:spcPct val="0"/>
        </a:spcBef>
        <a:spcAft>
          <a:spcPct val="0"/>
        </a:spcAft>
        <a:defRPr sz="2800" b="1">
          <a:solidFill>
            <a:srgbClr val="000099"/>
          </a:solidFill>
          <a:latin typeface="Tw Cen MT" pitchFamily="34" charset="-18"/>
        </a:defRPr>
      </a:lvl8pPr>
      <a:lvl9pPr marL="1828800" algn="ctr" rtl="0" eaLnBrk="0" fontAlgn="base" hangingPunct="0">
        <a:spcBef>
          <a:spcPct val="0"/>
        </a:spcBef>
        <a:spcAft>
          <a:spcPct val="0"/>
        </a:spcAft>
        <a:defRPr sz="2800" b="1">
          <a:solidFill>
            <a:srgbClr val="000099"/>
          </a:solidFill>
          <a:latin typeface="Tw Cen MT" pitchFamily="34" charset="-18"/>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6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2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europa.eu/legislation_summaries/enterprise/index_en.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www.myownbusines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c.europa.eu/taxation_customs/taxation/vat/traders/invoicing_rules/article_1733_en.ht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www.youtube.com/watch?v=QoAOzMTLP5s" TargetMode="External"/><Relationship Id="rId4" Type="http://schemas.openxmlformats.org/officeDocument/2006/relationships/hyperlink" Target="http://europa.eu/legislation_summaries/enterprise/index_en.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2tdpNKdH7s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www.youtube.com/watch?v=5sn7pZXY5b4" TargetMode="External"/><Relationship Id="rId4" Type="http://schemas.openxmlformats.org/officeDocument/2006/relationships/hyperlink" Target="http://www.youtube.com/watch?v=7o8uYdUaFR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emiracle.eu/" TargetMode="External"/><Relationship Id="rId3" Type="http://schemas.openxmlformats.org/officeDocument/2006/relationships/hyperlink" Target="http://www.rpic-vip.cz/" TargetMode="External"/><Relationship Id="rId7" Type="http://schemas.openxmlformats.org/officeDocument/2006/relationships/hyperlink" Target="http://www.iscn.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cirses.it/" TargetMode="External"/><Relationship Id="rId5" Type="http://schemas.openxmlformats.org/officeDocument/2006/relationships/hyperlink" Target="http://www.eurosc.eu/" TargetMode="External"/><Relationship Id="rId4" Type="http://schemas.openxmlformats.org/officeDocument/2006/relationships/hyperlink" Target="http://www.isq.pt/"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1115616" y="1772816"/>
            <a:ext cx="8028384" cy="1470025"/>
          </a:xfrm>
        </p:spPr>
        <p:txBody>
          <a:bodyPr/>
          <a:lstStyle/>
          <a:p>
            <a:pPr marL="533400" indent="-533400" rtl="0"/>
            <a:r>
              <a:rPr b="0" i="0" u="none" lang="it-it"/>
              <a:t>Unità 1: DARE FORMA ALLE IDEE</a:t>
            </a:r>
            <a:br>
              <a:rPr lang="it-it" dirty="0" smtClean="0"/>
            </a:br>
            <a:endParaRPr lang="it-it" dirty="0" smtClean="0"/>
          </a:p>
        </p:txBody>
      </p:sp>
      <p:sp>
        <p:nvSpPr>
          <p:cNvPr id="13" name="Rectangle 3"/>
          <p:cNvSpPr>
            <a:spLocks noGrp="1" noChangeArrowheads="1"/>
          </p:cNvSpPr>
          <p:nvPr>
            <p:ph type="subTitle" idx="1"/>
          </p:nvPr>
        </p:nvSpPr>
        <p:spPr>
          <a:xfrm>
            <a:off x="1115616" y="3284984"/>
            <a:ext cx="8028384" cy="1752600"/>
          </a:xfrm>
        </p:spPr>
        <p:txBody>
          <a:bodyPr/>
          <a:lstStyle/>
          <a:p>
            <a:pPr marL="609600" indent="-609600" rtl="0"/>
            <a:r>
              <a:rPr b="0" i="0" u="sng" lang="it-it"/>
              <a:t>Elemento 1:</a:t>
            </a:r>
            <a:r>
              <a:rPr b="0" i="0" u="none" lang="it-it"/>
              <a:t> </a:t>
            </a:r>
            <a:r>
              <a:rPr b="1" i="0" u="sng" lang="it-it"/>
              <a:t>Fattori chiave di successo per l’imprenditorialità</a:t>
            </a:r>
            <a:endParaRPr lang="it-it" dirty="0" smtClean="0"/>
          </a:p>
          <a:p>
            <a:pPr marL="609600" indent="-609600" rtl="0"/>
            <a:endParaRPr lang="it-it" dirty="0" smtClean="0"/>
          </a:p>
        </p:txBody>
      </p:sp>
    </p:spTree>
  </p:cSld>
  <p:clrMapOvr>
    <a:masterClrMapping/>
  </p:clrMapOvr>
  <p:transition advTm="1316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12360" y="2420888"/>
            <a:ext cx="1224136" cy="343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med afrundet, diagonalt hjørne 23"/>
          <p:cNvSpPr/>
          <p:nvPr/>
        </p:nvSpPr>
        <p:spPr>
          <a:xfrm>
            <a:off x="1115616" y="980728"/>
            <a:ext cx="3195320" cy="4733924"/>
          </a:xfrm>
          <a:prstGeom prst="round2DiagRect">
            <a:avLst>
              <a:gd name="adj1" fmla="val 20639"/>
              <a:gd name="adj2" fmla="val 0"/>
            </a:avLst>
          </a:prstGeom>
          <a:solidFill>
            <a:schemeClr val="bg1"/>
          </a:solidFill>
          <a:ln w="57150" cap="flat" cmpd="sng" algn="ctr">
            <a:gradFill flip="none" rotWithShape="1">
              <a:gsLst>
                <a:gs pos="0">
                  <a:srgbClr val="0070C0"/>
                </a:gs>
                <a:gs pos="100000">
                  <a:srgbClr val="3FCDFF"/>
                </a:gs>
              </a:gsLst>
              <a:lin ang="13500000" scaled="1"/>
              <a:tileRect/>
            </a:gradFill>
            <a:prstDash val="solid"/>
          </a:ln>
          <a:effectLst>
            <a:outerShdw blurRad="50800" dist="38100" dir="2700000" algn="tl" rotWithShape="0">
              <a:prstClr val="black">
                <a:alpha val="40000"/>
              </a:prstClr>
            </a:outerShdw>
          </a:effectLst>
        </p:spPr>
        <p:txBody>
          <a:bodyPr anchor="ctr"/>
          <a:lstStyle/>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Responsabile</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Instancabile</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Sprezzante del rischio</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Creativo</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Flessibile</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Tenace</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Avvenente</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Ottimista</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Percettivo</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Sicuro di sé</a:t>
            </a:r>
          </a:p>
          <a:p>
            <a:pPr marL="342900" indent="-342900" algn="l" rtl="0">
              <a:lnSpc>
                <a:spcPct val="110000"/>
              </a:lnSpc>
              <a:buFont typeface="Arial"/>
              <a:buChar char="•"/>
              <a:defRPr/>
            </a:pPr>
            <a:r>
              <a:rPr sz="2000" b="0" i="0" u="none" lang="it-it">
                <a:latin typeface="Arial" charset="0"/>
                <a:ea typeface="ＭＳ Ｐゴシック" charset="0"/>
                <a:cs typeface="ＭＳ Ｐゴシック" charset="0"/>
              </a:rPr>
              <a:t>Determinato</a:t>
            </a:r>
          </a:p>
        </p:txBody>
      </p:sp>
      <p:sp>
        <p:nvSpPr>
          <p:cNvPr id="4" name="Rektangel med afrundet, diagonalt hjørne 21"/>
          <p:cNvSpPr/>
          <p:nvPr/>
        </p:nvSpPr>
        <p:spPr>
          <a:xfrm>
            <a:off x="4697016" y="980728"/>
            <a:ext cx="3195320" cy="4733924"/>
          </a:xfrm>
          <a:prstGeom prst="round2DiagRect">
            <a:avLst>
              <a:gd name="adj1" fmla="val 20046"/>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marL="342900" indent="-342900" algn="l" rtl="0">
              <a:lnSpc>
                <a:spcPct val="110000"/>
              </a:lnSpc>
              <a:buFont typeface="Arial"/>
              <a:buChar char="•"/>
              <a:defRPr/>
            </a:pPr>
            <a:r>
              <a:rPr sz="1800" b="0" i="0" u="none" lang="it-it">
                <a:latin typeface="Arial" charset="0"/>
                <a:ea typeface="ＭＳ Ｐゴシック" charset="0"/>
                <a:cs typeface="ＭＳ Ｐゴシック" charset="0"/>
              </a:rPr>
              <a:t>Pieno di energie</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Innovativo</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Indipendente</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Capace di anticipare le esigenze</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Comunicatore efficace</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Aperto alle critiche</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Capace di tenere il comando</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Capace di imparare dagli errori</a:t>
            </a:r>
          </a:p>
          <a:p>
            <a:pPr marL="342900" indent="-342900" eaLnBrk="0" hangingPunct="0" algn="l" rtl="0">
              <a:lnSpc>
                <a:spcPct val="110000"/>
              </a:lnSpc>
              <a:spcBef>
                <a:spcPct val="20000"/>
              </a:spcBef>
              <a:buFontTx/>
              <a:buChar char="•"/>
              <a:defRPr/>
            </a:pPr>
            <a:r>
              <a:rPr sz="1800" b="0" i="0" u="none" lang="it-it">
                <a:latin typeface="Arial" charset="0"/>
                <a:ea typeface="ＭＳ Ｐゴシック" charset="0"/>
                <a:cs typeface="Arial" charset="0"/>
              </a:rPr>
              <a:t>Autonomo </a:t>
            </a:r>
          </a:p>
          <a:p>
            <a:pPr marL="342900" indent="-342900" algn="l" rtl="0">
              <a:lnSpc>
                <a:spcPct val="110000"/>
              </a:lnSpc>
              <a:buFont typeface="Arial"/>
              <a:buChar char="•"/>
              <a:defRPr/>
            </a:pPr>
            <a:endParaRPr lang="it-it" u="none" dirty="0">
              <a:latin typeface="Arial" charset="0"/>
              <a:ea typeface="ＭＳ Ｐゴシック" charset="0"/>
              <a:cs typeface="ＭＳ Ｐゴシック" charset="0"/>
            </a:endParaRPr>
          </a:p>
        </p:txBody>
      </p:sp>
      <p:grpSp>
        <p:nvGrpSpPr>
          <p:cNvPr id="5" name="Gruppe 383"/>
          <p:cNvGrpSpPr>
            <a:grpSpLocks/>
          </p:cNvGrpSpPr>
          <p:nvPr/>
        </p:nvGrpSpPr>
        <p:grpSpPr bwMode="auto">
          <a:xfrm>
            <a:off x="189036" y="2518280"/>
            <a:ext cx="761206" cy="3106737"/>
            <a:chOff x="12787370" y="3362337"/>
            <a:chExt cx="2391678" cy="6991325"/>
          </a:xfrm>
        </p:grpSpPr>
        <p:grpSp>
          <p:nvGrpSpPr>
            <p:cNvPr id="6" name="Gruppe 1605"/>
            <p:cNvGrpSpPr>
              <a:grpSpLocks/>
            </p:cNvGrpSpPr>
            <p:nvPr/>
          </p:nvGrpSpPr>
          <p:grpSpPr bwMode="auto">
            <a:xfrm>
              <a:off x="12787349" y="3362351"/>
              <a:ext cx="2391687" cy="6991312"/>
              <a:chOff x="-9513481" y="-8286876"/>
              <a:chExt cx="3613590" cy="10563300"/>
            </a:xfrm>
          </p:grpSpPr>
          <p:sp>
            <p:nvSpPr>
              <p:cNvPr id="8" name="Freeform 1502"/>
              <p:cNvSpPr>
                <a:spLocks/>
              </p:cNvSpPr>
              <p:nvPr/>
            </p:nvSpPr>
            <p:spPr bwMode="auto">
              <a:xfrm>
                <a:off x="-6229365" y="-6289744"/>
                <a:ext cx="102629" cy="59377"/>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9" name="Freeform 1503"/>
              <p:cNvSpPr>
                <a:spLocks/>
              </p:cNvSpPr>
              <p:nvPr/>
            </p:nvSpPr>
            <p:spPr bwMode="auto">
              <a:xfrm>
                <a:off x="-6369802" y="-6289744"/>
                <a:ext cx="59418" cy="59377"/>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 name="Freeform 1504"/>
              <p:cNvSpPr>
                <a:spLocks/>
              </p:cNvSpPr>
              <p:nvPr/>
            </p:nvSpPr>
            <p:spPr bwMode="auto">
              <a:xfrm>
                <a:off x="-6391408" y="-6230367"/>
                <a:ext cx="102629" cy="59373"/>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1" name="Freeform 1505"/>
              <p:cNvSpPr>
                <a:spLocks/>
              </p:cNvSpPr>
              <p:nvPr/>
            </p:nvSpPr>
            <p:spPr bwMode="auto">
              <a:xfrm>
                <a:off x="-6250970" y="-6149403"/>
                <a:ext cx="145841" cy="43182"/>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2" name="Freeform 1506"/>
              <p:cNvSpPr>
                <a:spLocks/>
              </p:cNvSpPr>
              <p:nvPr/>
            </p:nvSpPr>
            <p:spPr bwMode="auto">
              <a:xfrm>
                <a:off x="-6391408" y="-6170994"/>
                <a:ext cx="102629" cy="64773"/>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 name="Freeform 1507"/>
              <p:cNvSpPr>
                <a:spLocks/>
              </p:cNvSpPr>
              <p:nvPr/>
            </p:nvSpPr>
            <p:spPr bwMode="auto">
              <a:xfrm>
                <a:off x="-6229365" y="-6106222"/>
                <a:ext cx="124235" cy="37786"/>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4" name="Freeform 1508"/>
              <p:cNvSpPr>
                <a:spLocks/>
              </p:cNvSpPr>
              <p:nvPr/>
            </p:nvSpPr>
            <p:spPr bwMode="auto">
              <a:xfrm>
                <a:off x="-6391408" y="-6106222"/>
                <a:ext cx="124235" cy="37786"/>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 name="Freeform 1509"/>
              <p:cNvSpPr>
                <a:spLocks/>
              </p:cNvSpPr>
              <p:nvPr/>
            </p:nvSpPr>
            <p:spPr bwMode="auto">
              <a:xfrm>
                <a:off x="-6186153" y="-6046845"/>
                <a:ext cx="102629" cy="37782"/>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 name="Freeform 1510"/>
              <p:cNvSpPr>
                <a:spLocks/>
              </p:cNvSpPr>
              <p:nvPr/>
            </p:nvSpPr>
            <p:spPr bwMode="auto">
              <a:xfrm>
                <a:off x="-6391408" y="-6046845"/>
                <a:ext cx="124235" cy="37782"/>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7" name="Freeform 1511"/>
              <p:cNvSpPr>
                <a:spLocks/>
              </p:cNvSpPr>
              <p:nvPr/>
            </p:nvSpPr>
            <p:spPr bwMode="auto">
              <a:xfrm>
                <a:off x="-6250970" y="-5982072"/>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8" name="Freeform 1512"/>
              <p:cNvSpPr>
                <a:spLocks/>
              </p:cNvSpPr>
              <p:nvPr/>
            </p:nvSpPr>
            <p:spPr bwMode="auto">
              <a:xfrm>
                <a:off x="-6391408" y="-5944290"/>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9" name="Freeform 1513"/>
              <p:cNvSpPr>
                <a:spLocks/>
              </p:cNvSpPr>
              <p:nvPr/>
            </p:nvSpPr>
            <p:spPr bwMode="auto">
              <a:xfrm>
                <a:off x="-6250970" y="-594429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0" name="Freeform 1514"/>
              <p:cNvSpPr>
                <a:spLocks/>
              </p:cNvSpPr>
              <p:nvPr/>
            </p:nvSpPr>
            <p:spPr bwMode="auto">
              <a:xfrm>
                <a:off x="-6434620" y="-5884914"/>
                <a:ext cx="145841" cy="26987"/>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1" name="Freeform 1515"/>
              <p:cNvSpPr>
                <a:spLocks/>
              </p:cNvSpPr>
              <p:nvPr/>
            </p:nvSpPr>
            <p:spPr bwMode="auto">
              <a:xfrm>
                <a:off x="-6229365" y="-5884914"/>
                <a:ext cx="124235" cy="43182"/>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 name="Freeform 1516"/>
              <p:cNvSpPr>
                <a:spLocks/>
              </p:cNvSpPr>
              <p:nvPr/>
            </p:nvSpPr>
            <p:spPr bwMode="auto">
              <a:xfrm>
                <a:off x="-6250970" y="-5820141"/>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3" name="Freeform 1517"/>
              <p:cNvSpPr>
                <a:spLocks/>
              </p:cNvSpPr>
              <p:nvPr/>
            </p:nvSpPr>
            <p:spPr bwMode="auto">
              <a:xfrm>
                <a:off x="-6391408" y="-5841732"/>
                <a:ext cx="124235" cy="43182"/>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4" name="Freeform 1518"/>
              <p:cNvSpPr>
                <a:spLocks/>
              </p:cNvSpPr>
              <p:nvPr/>
            </p:nvSpPr>
            <p:spPr bwMode="auto">
              <a:xfrm>
                <a:off x="-6250970" y="-5782359"/>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5" name="Freeform 1519"/>
              <p:cNvSpPr>
                <a:spLocks/>
              </p:cNvSpPr>
              <p:nvPr/>
            </p:nvSpPr>
            <p:spPr bwMode="auto">
              <a:xfrm>
                <a:off x="-6391408" y="-5782359"/>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 name="Freeform 1520"/>
              <p:cNvSpPr>
                <a:spLocks/>
              </p:cNvSpPr>
              <p:nvPr/>
            </p:nvSpPr>
            <p:spPr bwMode="auto">
              <a:xfrm>
                <a:off x="-6229365" y="-6208776"/>
                <a:ext cx="124235" cy="37782"/>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7" name="Freeform 1521"/>
              <p:cNvSpPr>
                <a:spLocks/>
              </p:cNvSpPr>
              <p:nvPr/>
            </p:nvSpPr>
            <p:spPr bwMode="auto">
              <a:xfrm>
                <a:off x="-6229365" y="-6289744"/>
                <a:ext cx="102629" cy="59377"/>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 name="Freeform 1522"/>
              <p:cNvSpPr>
                <a:spLocks/>
              </p:cNvSpPr>
              <p:nvPr/>
            </p:nvSpPr>
            <p:spPr bwMode="auto">
              <a:xfrm>
                <a:off x="-6369802" y="-6289744"/>
                <a:ext cx="59418" cy="59377"/>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9" name="Freeform 1523"/>
              <p:cNvSpPr>
                <a:spLocks/>
              </p:cNvSpPr>
              <p:nvPr/>
            </p:nvSpPr>
            <p:spPr bwMode="auto">
              <a:xfrm>
                <a:off x="-6391408" y="-6230367"/>
                <a:ext cx="102629" cy="59373"/>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0" name="Freeform 1524"/>
              <p:cNvSpPr>
                <a:spLocks/>
              </p:cNvSpPr>
              <p:nvPr/>
            </p:nvSpPr>
            <p:spPr bwMode="auto">
              <a:xfrm>
                <a:off x="-6250970" y="-6149403"/>
                <a:ext cx="145841" cy="43182"/>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1" name="Freeform 1525"/>
              <p:cNvSpPr>
                <a:spLocks/>
              </p:cNvSpPr>
              <p:nvPr/>
            </p:nvSpPr>
            <p:spPr bwMode="auto">
              <a:xfrm>
                <a:off x="-6391408" y="-6170994"/>
                <a:ext cx="102629" cy="64773"/>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2" name="Freeform 1526"/>
              <p:cNvSpPr>
                <a:spLocks/>
              </p:cNvSpPr>
              <p:nvPr/>
            </p:nvSpPr>
            <p:spPr bwMode="auto">
              <a:xfrm>
                <a:off x="-6229365" y="-6106222"/>
                <a:ext cx="124235" cy="37786"/>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3" name="Freeform 1527"/>
              <p:cNvSpPr>
                <a:spLocks/>
              </p:cNvSpPr>
              <p:nvPr/>
            </p:nvSpPr>
            <p:spPr bwMode="auto">
              <a:xfrm>
                <a:off x="-6391408" y="-6106222"/>
                <a:ext cx="124235" cy="37786"/>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4" name="Freeform 1528"/>
              <p:cNvSpPr>
                <a:spLocks/>
              </p:cNvSpPr>
              <p:nvPr/>
            </p:nvSpPr>
            <p:spPr bwMode="auto">
              <a:xfrm>
                <a:off x="-6186153" y="-6046845"/>
                <a:ext cx="102629" cy="37782"/>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5" name="Freeform 1529"/>
              <p:cNvSpPr>
                <a:spLocks/>
              </p:cNvSpPr>
              <p:nvPr/>
            </p:nvSpPr>
            <p:spPr bwMode="auto">
              <a:xfrm>
                <a:off x="-6391408" y="-6046845"/>
                <a:ext cx="124235" cy="37782"/>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6" name="Freeform 1530"/>
              <p:cNvSpPr>
                <a:spLocks/>
              </p:cNvSpPr>
              <p:nvPr/>
            </p:nvSpPr>
            <p:spPr bwMode="auto">
              <a:xfrm>
                <a:off x="-6250970" y="-5982072"/>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7" name="Freeform 1531"/>
              <p:cNvSpPr>
                <a:spLocks/>
              </p:cNvSpPr>
              <p:nvPr/>
            </p:nvSpPr>
            <p:spPr bwMode="auto">
              <a:xfrm>
                <a:off x="-6391408" y="-5944290"/>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8" name="Freeform 1532"/>
              <p:cNvSpPr>
                <a:spLocks/>
              </p:cNvSpPr>
              <p:nvPr/>
            </p:nvSpPr>
            <p:spPr bwMode="auto">
              <a:xfrm>
                <a:off x="-6250970" y="-594429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9" name="Freeform 1533"/>
              <p:cNvSpPr>
                <a:spLocks/>
              </p:cNvSpPr>
              <p:nvPr/>
            </p:nvSpPr>
            <p:spPr bwMode="auto">
              <a:xfrm>
                <a:off x="-6434620" y="-5884914"/>
                <a:ext cx="145841" cy="26987"/>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0" name="Freeform 1534"/>
              <p:cNvSpPr>
                <a:spLocks/>
              </p:cNvSpPr>
              <p:nvPr/>
            </p:nvSpPr>
            <p:spPr bwMode="auto">
              <a:xfrm>
                <a:off x="-6229365" y="-5884914"/>
                <a:ext cx="124235" cy="43182"/>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 name="Freeform 1535"/>
              <p:cNvSpPr>
                <a:spLocks/>
              </p:cNvSpPr>
              <p:nvPr/>
            </p:nvSpPr>
            <p:spPr bwMode="auto">
              <a:xfrm>
                <a:off x="-6250970" y="-5820141"/>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2" name="Freeform 1536"/>
              <p:cNvSpPr>
                <a:spLocks/>
              </p:cNvSpPr>
              <p:nvPr/>
            </p:nvSpPr>
            <p:spPr bwMode="auto">
              <a:xfrm>
                <a:off x="-6391408" y="-5841732"/>
                <a:ext cx="124235" cy="43182"/>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3" name="Freeform 1537"/>
              <p:cNvSpPr>
                <a:spLocks/>
              </p:cNvSpPr>
              <p:nvPr/>
            </p:nvSpPr>
            <p:spPr bwMode="auto">
              <a:xfrm>
                <a:off x="-6250970" y="-5782359"/>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4" name="Freeform 1538"/>
              <p:cNvSpPr>
                <a:spLocks/>
              </p:cNvSpPr>
              <p:nvPr/>
            </p:nvSpPr>
            <p:spPr bwMode="auto">
              <a:xfrm>
                <a:off x="-6391408" y="-5782359"/>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5" name="Freeform 1539"/>
              <p:cNvSpPr>
                <a:spLocks/>
              </p:cNvSpPr>
              <p:nvPr/>
            </p:nvSpPr>
            <p:spPr bwMode="auto">
              <a:xfrm>
                <a:off x="-6229365" y="-6208776"/>
                <a:ext cx="124235" cy="37782"/>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 name="Freeform 1540"/>
              <p:cNvSpPr>
                <a:spLocks/>
              </p:cNvSpPr>
              <p:nvPr/>
            </p:nvSpPr>
            <p:spPr bwMode="auto">
              <a:xfrm>
                <a:off x="-6229365" y="-5658210"/>
                <a:ext cx="102629" cy="64773"/>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 name="Freeform 1541"/>
              <p:cNvSpPr>
                <a:spLocks/>
              </p:cNvSpPr>
              <p:nvPr/>
            </p:nvSpPr>
            <p:spPr bwMode="auto">
              <a:xfrm>
                <a:off x="-6369802" y="-5658210"/>
                <a:ext cx="59418" cy="43182"/>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8" name="Freeform 1542"/>
              <p:cNvSpPr>
                <a:spLocks/>
              </p:cNvSpPr>
              <p:nvPr/>
            </p:nvSpPr>
            <p:spPr bwMode="auto">
              <a:xfrm>
                <a:off x="-6391408" y="-5593437"/>
                <a:ext cx="102629" cy="43182"/>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9" name="Freeform 1543"/>
              <p:cNvSpPr>
                <a:spLocks/>
              </p:cNvSpPr>
              <p:nvPr/>
            </p:nvSpPr>
            <p:spPr bwMode="auto">
              <a:xfrm>
                <a:off x="-6250970" y="-5534064"/>
                <a:ext cx="145841" cy="43182"/>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0" name="Freeform 1544"/>
              <p:cNvSpPr>
                <a:spLocks/>
              </p:cNvSpPr>
              <p:nvPr/>
            </p:nvSpPr>
            <p:spPr bwMode="auto">
              <a:xfrm>
                <a:off x="-6391408" y="-5534064"/>
                <a:ext cx="102629" cy="43182"/>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1" name="Freeform 1545"/>
              <p:cNvSpPr>
                <a:spLocks/>
              </p:cNvSpPr>
              <p:nvPr/>
            </p:nvSpPr>
            <p:spPr bwMode="auto">
              <a:xfrm>
                <a:off x="-6229365" y="-5469292"/>
                <a:ext cx="124235" cy="37786"/>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2" name="Freeform 1546"/>
              <p:cNvSpPr>
                <a:spLocks/>
              </p:cNvSpPr>
              <p:nvPr/>
            </p:nvSpPr>
            <p:spPr bwMode="auto">
              <a:xfrm>
                <a:off x="-6391408" y="-5469292"/>
                <a:ext cx="124235" cy="37786"/>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3" name="Freeform 1547"/>
              <p:cNvSpPr>
                <a:spLocks/>
              </p:cNvSpPr>
              <p:nvPr/>
            </p:nvSpPr>
            <p:spPr bwMode="auto">
              <a:xfrm>
                <a:off x="-6186153" y="-5409915"/>
                <a:ext cx="102629" cy="43182"/>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4" name="Freeform 1548"/>
              <p:cNvSpPr>
                <a:spLocks/>
              </p:cNvSpPr>
              <p:nvPr/>
            </p:nvSpPr>
            <p:spPr bwMode="auto">
              <a:xfrm>
                <a:off x="-6391408" y="-5431506"/>
                <a:ext cx="124235" cy="64773"/>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5" name="Freeform 1549"/>
              <p:cNvSpPr>
                <a:spLocks/>
              </p:cNvSpPr>
              <p:nvPr/>
            </p:nvSpPr>
            <p:spPr bwMode="auto">
              <a:xfrm>
                <a:off x="-6250970" y="-5366734"/>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2147483647 h 11"/>
                  <a:gd name="T16" fmla="*/ 2147483647 w 39"/>
                  <a:gd name="T17" fmla="*/ 0 h 11"/>
                  <a:gd name="T18" fmla="*/ 2147483647 w 39"/>
                  <a:gd name="T19" fmla="*/ 0 h 11"/>
                  <a:gd name="T20" fmla="*/ 2147483647 w 39"/>
                  <a:gd name="T21" fmla="*/ 2147483647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11"/>
                    </a:lnTo>
                    <a:lnTo>
                      <a:pt x="22" y="11"/>
                    </a:lnTo>
                    <a:lnTo>
                      <a:pt x="11" y="11"/>
                    </a:lnTo>
                    <a:lnTo>
                      <a:pt x="0" y="11"/>
                    </a:lnTo>
                    <a:lnTo>
                      <a:pt x="0" y="5"/>
                    </a:lnTo>
                    <a:lnTo>
                      <a:pt x="6" y="0"/>
                    </a:lnTo>
                    <a:lnTo>
                      <a:pt x="17" y="0"/>
                    </a:lnTo>
                    <a:lnTo>
                      <a:pt x="28" y="5"/>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6" name="Freeform 1550"/>
              <p:cNvSpPr>
                <a:spLocks/>
              </p:cNvSpPr>
              <p:nvPr/>
            </p:nvSpPr>
            <p:spPr bwMode="auto">
              <a:xfrm>
                <a:off x="-6391408" y="-5307360"/>
                <a:ext cx="124235" cy="21591"/>
              </a:xfrm>
              <a:custGeom>
                <a:avLst/>
                <a:gdLst>
                  <a:gd name="T0" fmla="*/ 0 w 33"/>
                  <a:gd name="T1" fmla="*/ 0 h 6"/>
                  <a:gd name="T2" fmla="*/ 0 w 33"/>
                  <a:gd name="T3" fmla="*/ 0 h 6"/>
                  <a:gd name="T4" fmla="*/ 2147483647 w 33"/>
                  <a:gd name="T5" fmla="*/ 0 h 6"/>
                  <a:gd name="T6" fmla="*/ 2147483647 w 33"/>
                  <a:gd name="T7" fmla="*/ 0 h 6"/>
                  <a:gd name="T8" fmla="*/ 2147483647 w 33"/>
                  <a:gd name="T9" fmla="*/ 0 h 6"/>
                  <a:gd name="T10" fmla="*/ 2147483647 w 33"/>
                  <a:gd name="T11" fmla="*/ 2147483647 h 6"/>
                  <a:gd name="T12" fmla="*/ 2147483647 w 33"/>
                  <a:gd name="T13" fmla="*/ 2147483647 h 6"/>
                  <a:gd name="T14" fmla="*/ 2147483647 w 33"/>
                  <a:gd name="T15" fmla="*/ 2147483647 h 6"/>
                  <a:gd name="T16" fmla="*/ 2147483647 w 33"/>
                  <a:gd name="T17" fmla="*/ 2147483647 h 6"/>
                  <a:gd name="T18" fmla="*/ 2147483647 w 33"/>
                  <a:gd name="T19" fmla="*/ 2147483647 h 6"/>
                  <a:gd name="T20" fmla="*/ 2147483647 w 33"/>
                  <a:gd name="T21" fmla="*/ 2147483647 h 6"/>
                  <a:gd name="T22" fmla="*/ 0 w 33"/>
                  <a:gd name="T23" fmla="*/ 2147483647 h 6"/>
                  <a:gd name="T24" fmla="*/ 0 w 33"/>
                  <a:gd name="T25" fmla="*/ 0 h 6"/>
                  <a:gd name="T26" fmla="*/ 0 w 33"/>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
                  <a:gd name="T44" fmla="*/ 33 w 33"/>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
                    <a:moveTo>
                      <a:pt x="0" y="0"/>
                    </a:moveTo>
                    <a:lnTo>
                      <a:pt x="0" y="0"/>
                    </a:lnTo>
                    <a:lnTo>
                      <a:pt x="6" y="0"/>
                    </a:lnTo>
                    <a:lnTo>
                      <a:pt x="22" y="0"/>
                    </a:lnTo>
                    <a:lnTo>
                      <a:pt x="33" y="0"/>
                    </a:lnTo>
                    <a:lnTo>
                      <a:pt x="33" y="6"/>
                    </a:lnTo>
                    <a:lnTo>
                      <a:pt x="28" y="6"/>
                    </a:lnTo>
                    <a:lnTo>
                      <a:pt x="17" y="6"/>
                    </a:lnTo>
                    <a:lnTo>
                      <a:pt x="6"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7" name="Freeform 1551"/>
              <p:cNvSpPr>
                <a:spLocks/>
              </p:cNvSpPr>
              <p:nvPr/>
            </p:nvSpPr>
            <p:spPr bwMode="auto">
              <a:xfrm>
                <a:off x="-6250970" y="-530736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8" name="Freeform 1552"/>
              <p:cNvSpPr>
                <a:spLocks/>
              </p:cNvSpPr>
              <p:nvPr/>
            </p:nvSpPr>
            <p:spPr bwMode="auto">
              <a:xfrm>
                <a:off x="-6434620" y="-5264179"/>
                <a:ext cx="145841" cy="37786"/>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59" name="Freeform 1553"/>
              <p:cNvSpPr>
                <a:spLocks/>
              </p:cNvSpPr>
              <p:nvPr/>
            </p:nvSpPr>
            <p:spPr bwMode="auto">
              <a:xfrm>
                <a:off x="-6229365" y="-5264179"/>
                <a:ext cx="124235" cy="37786"/>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0" name="Freeform 1554"/>
              <p:cNvSpPr>
                <a:spLocks/>
              </p:cNvSpPr>
              <p:nvPr/>
            </p:nvSpPr>
            <p:spPr bwMode="auto">
              <a:xfrm>
                <a:off x="-6250970" y="-5204802"/>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0 w 55"/>
                  <a:gd name="T9" fmla="*/ 0 h 11"/>
                  <a:gd name="T10" fmla="*/ 0 w 55"/>
                  <a:gd name="T11" fmla="*/ 0 h 11"/>
                  <a:gd name="T12" fmla="*/ 2147483647 w 55"/>
                  <a:gd name="T13" fmla="*/ 0 h 11"/>
                  <a:gd name="T14" fmla="*/ 2147483647 w 55"/>
                  <a:gd name="T15" fmla="*/ 2147483647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28" y="11"/>
                    </a:lnTo>
                    <a:lnTo>
                      <a:pt x="11" y="11"/>
                    </a:lnTo>
                    <a:lnTo>
                      <a:pt x="0" y="0"/>
                    </a:lnTo>
                    <a:lnTo>
                      <a:pt x="28" y="0"/>
                    </a:lnTo>
                    <a:lnTo>
                      <a:pt x="44" y="5"/>
                    </a:lnTo>
                    <a:lnTo>
                      <a:pt x="50" y="5"/>
                    </a:lnTo>
                    <a:lnTo>
                      <a:pt x="5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1" name="Freeform 1555"/>
              <p:cNvSpPr>
                <a:spLocks/>
              </p:cNvSpPr>
              <p:nvPr/>
            </p:nvSpPr>
            <p:spPr bwMode="auto">
              <a:xfrm>
                <a:off x="-6391408" y="-5204802"/>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0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0 h 11"/>
                  <a:gd name="T24" fmla="*/ 0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0"/>
                    </a:moveTo>
                    <a:lnTo>
                      <a:pt x="0" y="0"/>
                    </a:lnTo>
                    <a:lnTo>
                      <a:pt x="11" y="0"/>
                    </a:lnTo>
                    <a:lnTo>
                      <a:pt x="17" y="0"/>
                    </a:lnTo>
                    <a:lnTo>
                      <a:pt x="28" y="0"/>
                    </a:lnTo>
                    <a:lnTo>
                      <a:pt x="33" y="0"/>
                    </a:lnTo>
                    <a:lnTo>
                      <a:pt x="33" y="5"/>
                    </a:lnTo>
                    <a:lnTo>
                      <a:pt x="17" y="11"/>
                    </a:lnTo>
                    <a:lnTo>
                      <a:pt x="6"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2" name="Freeform 1556"/>
              <p:cNvSpPr>
                <a:spLocks/>
              </p:cNvSpPr>
              <p:nvPr/>
            </p:nvSpPr>
            <p:spPr bwMode="auto">
              <a:xfrm>
                <a:off x="-6250970" y="-5140030"/>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2147483647 w 55"/>
                  <a:gd name="T9" fmla="*/ 2147483647 h 6"/>
                  <a:gd name="T10" fmla="*/ 0 w 55"/>
                  <a:gd name="T11" fmla="*/ 0 h 6"/>
                  <a:gd name="T12" fmla="*/ 0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39" y="6"/>
                    </a:lnTo>
                    <a:lnTo>
                      <a:pt x="22" y="6"/>
                    </a:lnTo>
                    <a:lnTo>
                      <a:pt x="6" y="6"/>
                    </a:lnTo>
                    <a:lnTo>
                      <a:pt x="0" y="0"/>
                    </a:lnTo>
                    <a:lnTo>
                      <a:pt x="22" y="0"/>
                    </a:lnTo>
                    <a:lnTo>
                      <a:pt x="44" y="0"/>
                    </a:lnTo>
                    <a:lnTo>
                      <a:pt x="5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3" name="Freeform 1557"/>
              <p:cNvSpPr>
                <a:spLocks/>
              </p:cNvSpPr>
              <p:nvPr/>
            </p:nvSpPr>
            <p:spPr bwMode="auto">
              <a:xfrm>
                <a:off x="-6391408" y="-5161621"/>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2147483647 h 11"/>
                  <a:gd name="T36" fmla="*/ 2147483647 w 28"/>
                  <a:gd name="T37" fmla="*/ 2147483647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11"/>
                    </a:lnTo>
                    <a:lnTo>
                      <a:pt x="22" y="11"/>
                    </a:lnTo>
                    <a:lnTo>
                      <a:pt x="11" y="11"/>
                    </a:lnTo>
                    <a:lnTo>
                      <a:pt x="6" y="11"/>
                    </a:lnTo>
                    <a:lnTo>
                      <a:pt x="0" y="5"/>
                    </a:lnTo>
                    <a:lnTo>
                      <a:pt x="0" y="11"/>
                    </a:lnTo>
                    <a:lnTo>
                      <a:pt x="0" y="0"/>
                    </a:lnTo>
                    <a:lnTo>
                      <a:pt x="17" y="5"/>
                    </a:lnTo>
                    <a:lnTo>
                      <a:pt x="22"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4" name="Freeform 1558"/>
              <p:cNvSpPr>
                <a:spLocks/>
              </p:cNvSpPr>
              <p:nvPr/>
            </p:nvSpPr>
            <p:spPr bwMode="auto">
              <a:xfrm>
                <a:off x="-6229365" y="-5593437"/>
                <a:ext cx="124235" cy="43182"/>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5" name="Freeform 1559"/>
              <p:cNvSpPr>
                <a:spLocks/>
              </p:cNvSpPr>
              <p:nvPr/>
            </p:nvSpPr>
            <p:spPr bwMode="auto">
              <a:xfrm>
                <a:off x="-6229365" y="-5658210"/>
                <a:ext cx="102629" cy="64773"/>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6" name="Freeform 1560"/>
              <p:cNvSpPr>
                <a:spLocks/>
              </p:cNvSpPr>
              <p:nvPr/>
            </p:nvSpPr>
            <p:spPr bwMode="auto">
              <a:xfrm>
                <a:off x="-6369802" y="-5658210"/>
                <a:ext cx="59418" cy="43182"/>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7" name="Freeform 1561"/>
              <p:cNvSpPr>
                <a:spLocks/>
              </p:cNvSpPr>
              <p:nvPr/>
            </p:nvSpPr>
            <p:spPr bwMode="auto">
              <a:xfrm>
                <a:off x="-6391408" y="-5593437"/>
                <a:ext cx="102629" cy="43182"/>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8" name="Freeform 1562"/>
              <p:cNvSpPr>
                <a:spLocks/>
              </p:cNvSpPr>
              <p:nvPr/>
            </p:nvSpPr>
            <p:spPr bwMode="auto">
              <a:xfrm>
                <a:off x="-6250970" y="-5534064"/>
                <a:ext cx="145841" cy="43182"/>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9" name="Freeform 1563"/>
              <p:cNvSpPr>
                <a:spLocks/>
              </p:cNvSpPr>
              <p:nvPr/>
            </p:nvSpPr>
            <p:spPr bwMode="auto">
              <a:xfrm>
                <a:off x="-6391408" y="-5534064"/>
                <a:ext cx="102629" cy="43182"/>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0" name="Freeform 1564"/>
              <p:cNvSpPr>
                <a:spLocks/>
              </p:cNvSpPr>
              <p:nvPr/>
            </p:nvSpPr>
            <p:spPr bwMode="auto">
              <a:xfrm>
                <a:off x="-6229365" y="-5469292"/>
                <a:ext cx="124235" cy="37786"/>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1" name="Freeform 1565"/>
              <p:cNvSpPr>
                <a:spLocks/>
              </p:cNvSpPr>
              <p:nvPr/>
            </p:nvSpPr>
            <p:spPr bwMode="auto">
              <a:xfrm>
                <a:off x="-6391408" y="-5469292"/>
                <a:ext cx="124235" cy="37786"/>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2" name="Freeform 1566"/>
              <p:cNvSpPr>
                <a:spLocks/>
              </p:cNvSpPr>
              <p:nvPr/>
            </p:nvSpPr>
            <p:spPr bwMode="auto">
              <a:xfrm>
                <a:off x="-6186153" y="-5409915"/>
                <a:ext cx="102629" cy="43182"/>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3" name="Freeform 1567"/>
              <p:cNvSpPr>
                <a:spLocks/>
              </p:cNvSpPr>
              <p:nvPr/>
            </p:nvSpPr>
            <p:spPr bwMode="auto">
              <a:xfrm>
                <a:off x="-6391408" y="-5431506"/>
                <a:ext cx="124235" cy="64773"/>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4" name="Freeform 1570"/>
              <p:cNvSpPr>
                <a:spLocks/>
              </p:cNvSpPr>
              <p:nvPr/>
            </p:nvSpPr>
            <p:spPr bwMode="auto">
              <a:xfrm>
                <a:off x="-6250970" y="-530736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5" name="Freeform 1571"/>
              <p:cNvSpPr>
                <a:spLocks/>
              </p:cNvSpPr>
              <p:nvPr/>
            </p:nvSpPr>
            <p:spPr bwMode="auto">
              <a:xfrm>
                <a:off x="-6434620" y="-5264179"/>
                <a:ext cx="145841" cy="37786"/>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6" name="Freeform 1572"/>
              <p:cNvSpPr>
                <a:spLocks/>
              </p:cNvSpPr>
              <p:nvPr/>
            </p:nvSpPr>
            <p:spPr bwMode="auto">
              <a:xfrm>
                <a:off x="-6229365" y="-5264179"/>
                <a:ext cx="124235" cy="37786"/>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7" name="Freeform 1577"/>
              <p:cNvSpPr>
                <a:spLocks/>
              </p:cNvSpPr>
              <p:nvPr/>
            </p:nvSpPr>
            <p:spPr bwMode="auto">
              <a:xfrm>
                <a:off x="-6229365" y="-5593437"/>
                <a:ext cx="124235" cy="43182"/>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8" name="Freeform 1578"/>
              <p:cNvSpPr>
                <a:spLocks/>
              </p:cNvSpPr>
              <p:nvPr/>
            </p:nvSpPr>
            <p:spPr bwMode="auto">
              <a:xfrm>
                <a:off x="-7806590" y="1061938"/>
                <a:ext cx="1766278" cy="847442"/>
              </a:xfrm>
              <a:custGeom>
                <a:avLst/>
                <a:gdLst>
                  <a:gd name="T0" fmla="*/ 2147483647 w 470"/>
                  <a:gd name="T1" fmla="*/ 0 h 225"/>
                  <a:gd name="T2" fmla="*/ 2147483647 w 470"/>
                  <a:gd name="T3" fmla="*/ 0 h 225"/>
                  <a:gd name="T4" fmla="*/ 0 w 470"/>
                  <a:gd name="T5" fmla="*/ 2147483647 h 225"/>
                  <a:gd name="T6" fmla="*/ 0 w 470"/>
                  <a:gd name="T7" fmla="*/ 2147483647 h 225"/>
                  <a:gd name="T8" fmla="*/ 0 w 470"/>
                  <a:gd name="T9" fmla="*/ 2147483647 h 225"/>
                  <a:gd name="T10" fmla="*/ 0 w 470"/>
                  <a:gd name="T11" fmla="*/ 2147483647 h 225"/>
                  <a:gd name="T12" fmla="*/ 2147483647 w 470"/>
                  <a:gd name="T13" fmla="*/ 2147483647 h 225"/>
                  <a:gd name="T14" fmla="*/ 2147483647 w 470"/>
                  <a:gd name="T15" fmla="*/ 2147483647 h 225"/>
                  <a:gd name="T16" fmla="*/ 2147483647 w 470"/>
                  <a:gd name="T17" fmla="*/ 2147483647 h 225"/>
                  <a:gd name="T18" fmla="*/ 2147483647 w 470"/>
                  <a:gd name="T19" fmla="*/ 2147483647 h 225"/>
                  <a:gd name="T20" fmla="*/ 2147483647 w 470"/>
                  <a:gd name="T21" fmla="*/ 2147483647 h 225"/>
                  <a:gd name="T22" fmla="*/ 2147483647 w 470"/>
                  <a:gd name="T23" fmla="*/ 2147483647 h 225"/>
                  <a:gd name="T24" fmla="*/ 2147483647 w 470"/>
                  <a:gd name="T25" fmla="*/ 2147483647 h 225"/>
                  <a:gd name="T26" fmla="*/ 2147483647 w 470"/>
                  <a:gd name="T27" fmla="*/ 2147483647 h 225"/>
                  <a:gd name="T28" fmla="*/ 2147483647 w 470"/>
                  <a:gd name="T29" fmla="*/ 2147483647 h 225"/>
                  <a:gd name="T30" fmla="*/ 2147483647 w 470"/>
                  <a:gd name="T31" fmla="*/ 2147483647 h 225"/>
                  <a:gd name="T32" fmla="*/ 2147483647 w 470"/>
                  <a:gd name="T33" fmla="*/ 2147483647 h 225"/>
                  <a:gd name="T34" fmla="*/ 2147483647 w 470"/>
                  <a:gd name="T35" fmla="*/ 2147483647 h 225"/>
                  <a:gd name="T36" fmla="*/ 2147483647 w 470"/>
                  <a:gd name="T37" fmla="*/ 2147483647 h 225"/>
                  <a:gd name="T38" fmla="*/ 2147483647 w 470"/>
                  <a:gd name="T39" fmla="*/ 2147483647 h 225"/>
                  <a:gd name="T40" fmla="*/ 2147483647 w 470"/>
                  <a:gd name="T41" fmla="*/ 2147483647 h 225"/>
                  <a:gd name="T42" fmla="*/ 2147483647 w 470"/>
                  <a:gd name="T43" fmla="*/ 2147483647 h 225"/>
                  <a:gd name="T44" fmla="*/ 2147483647 w 470"/>
                  <a:gd name="T45" fmla="*/ 2147483647 h 225"/>
                  <a:gd name="T46" fmla="*/ 2147483647 w 470"/>
                  <a:gd name="T47" fmla="*/ 2147483647 h 225"/>
                  <a:gd name="T48" fmla="*/ 2147483647 w 470"/>
                  <a:gd name="T49" fmla="*/ 2147483647 h 225"/>
                  <a:gd name="T50" fmla="*/ 2147483647 w 470"/>
                  <a:gd name="T51" fmla="*/ 2147483647 h 225"/>
                  <a:gd name="T52" fmla="*/ 2147483647 w 470"/>
                  <a:gd name="T53" fmla="*/ 2147483647 h 225"/>
                  <a:gd name="T54" fmla="*/ 2147483647 w 470"/>
                  <a:gd name="T55" fmla="*/ 2147483647 h 225"/>
                  <a:gd name="T56" fmla="*/ 2147483647 w 470"/>
                  <a:gd name="T57" fmla="*/ 2147483647 h 225"/>
                  <a:gd name="T58" fmla="*/ 2147483647 w 470"/>
                  <a:gd name="T59" fmla="*/ 2147483647 h 225"/>
                  <a:gd name="T60" fmla="*/ 2147483647 w 470"/>
                  <a:gd name="T61" fmla="*/ 2147483647 h 225"/>
                  <a:gd name="T62" fmla="*/ 2147483647 w 470"/>
                  <a:gd name="T63" fmla="*/ 2147483647 h 225"/>
                  <a:gd name="T64" fmla="*/ 2147483647 w 470"/>
                  <a:gd name="T65" fmla="*/ 2147483647 h 225"/>
                  <a:gd name="T66" fmla="*/ 2147483647 w 470"/>
                  <a:gd name="T67" fmla="*/ 2147483647 h 225"/>
                  <a:gd name="T68" fmla="*/ 2147483647 w 470"/>
                  <a:gd name="T69" fmla="*/ 2147483647 h 225"/>
                  <a:gd name="T70" fmla="*/ 2147483647 w 470"/>
                  <a:gd name="T71" fmla="*/ 2147483647 h 225"/>
                  <a:gd name="T72" fmla="*/ 2147483647 w 470"/>
                  <a:gd name="T73" fmla="*/ 2147483647 h 225"/>
                  <a:gd name="T74" fmla="*/ 2147483647 w 470"/>
                  <a:gd name="T75" fmla="*/ 2147483647 h 225"/>
                  <a:gd name="T76" fmla="*/ 2147483647 w 470"/>
                  <a:gd name="T77" fmla="*/ 2147483647 h 225"/>
                  <a:gd name="T78" fmla="*/ 2147483647 w 470"/>
                  <a:gd name="T79" fmla="*/ 2147483647 h 225"/>
                  <a:gd name="T80" fmla="*/ 2147483647 w 470"/>
                  <a:gd name="T81" fmla="*/ 2147483647 h 225"/>
                  <a:gd name="T82" fmla="*/ 2147483647 w 470"/>
                  <a:gd name="T83" fmla="*/ 2147483647 h 225"/>
                  <a:gd name="T84" fmla="*/ 2147483647 w 470"/>
                  <a:gd name="T85" fmla="*/ 2147483647 h 225"/>
                  <a:gd name="T86" fmla="*/ 2147483647 w 470"/>
                  <a:gd name="T87" fmla="*/ 2147483647 h 225"/>
                  <a:gd name="T88" fmla="*/ 2147483647 w 470"/>
                  <a:gd name="T89" fmla="*/ 2147483647 h 225"/>
                  <a:gd name="T90" fmla="*/ 2147483647 w 470"/>
                  <a:gd name="T91" fmla="*/ 0 h 225"/>
                  <a:gd name="T92" fmla="*/ 2147483647 w 470"/>
                  <a:gd name="T93" fmla="*/ 0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225"/>
                  <a:gd name="T143" fmla="*/ 470 w 470"/>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225">
                    <a:moveTo>
                      <a:pt x="16" y="0"/>
                    </a:moveTo>
                    <a:lnTo>
                      <a:pt x="16" y="0"/>
                    </a:lnTo>
                    <a:lnTo>
                      <a:pt x="0" y="77"/>
                    </a:lnTo>
                    <a:lnTo>
                      <a:pt x="0" y="115"/>
                    </a:lnTo>
                    <a:lnTo>
                      <a:pt x="0" y="126"/>
                    </a:lnTo>
                    <a:lnTo>
                      <a:pt x="0" y="137"/>
                    </a:lnTo>
                    <a:lnTo>
                      <a:pt x="5" y="186"/>
                    </a:lnTo>
                    <a:lnTo>
                      <a:pt x="5" y="197"/>
                    </a:lnTo>
                    <a:lnTo>
                      <a:pt x="11" y="203"/>
                    </a:lnTo>
                    <a:lnTo>
                      <a:pt x="16" y="208"/>
                    </a:lnTo>
                    <a:lnTo>
                      <a:pt x="22" y="208"/>
                    </a:lnTo>
                    <a:lnTo>
                      <a:pt x="93" y="214"/>
                    </a:lnTo>
                    <a:lnTo>
                      <a:pt x="126" y="208"/>
                    </a:lnTo>
                    <a:lnTo>
                      <a:pt x="142" y="203"/>
                    </a:lnTo>
                    <a:lnTo>
                      <a:pt x="147" y="197"/>
                    </a:lnTo>
                    <a:lnTo>
                      <a:pt x="147" y="186"/>
                    </a:lnTo>
                    <a:lnTo>
                      <a:pt x="202" y="203"/>
                    </a:lnTo>
                    <a:lnTo>
                      <a:pt x="246" y="219"/>
                    </a:lnTo>
                    <a:lnTo>
                      <a:pt x="284" y="225"/>
                    </a:lnTo>
                    <a:lnTo>
                      <a:pt x="361" y="225"/>
                    </a:lnTo>
                    <a:lnTo>
                      <a:pt x="421" y="225"/>
                    </a:lnTo>
                    <a:lnTo>
                      <a:pt x="470" y="214"/>
                    </a:lnTo>
                    <a:lnTo>
                      <a:pt x="470" y="208"/>
                    </a:lnTo>
                    <a:lnTo>
                      <a:pt x="465" y="192"/>
                    </a:lnTo>
                    <a:lnTo>
                      <a:pt x="454" y="181"/>
                    </a:lnTo>
                    <a:lnTo>
                      <a:pt x="437" y="170"/>
                    </a:lnTo>
                    <a:lnTo>
                      <a:pt x="415" y="159"/>
                    </a:lnTo>
                    <a:lnTo>
                      <a:pt x="388" y="153"/>
                    </a:lnTo>
                    <a:lnTo>
                      <a:pt x="312" y="137"/>
                    </a:lnTo>
                    <a:lnTo>
                      <a:pt x="301" y="132"/>
                    </a:lnTo>
                    <a:lnTo>
                      <a:pt x="284" y="121"/>
                    </a:lnTo>
                    <a:lnTo>
                      <a:pt x="246" y="82"/>
                    </a:lnTo>
                    <a:lnTo>
                      <a:pt x="229" y="39"/>
                    </a:lnTo>
                    <a:lnTo>
                      <a:pt x="175" y="39"/>
                    </a:lnTo>
                    <a:lnTo>
                      <a:pt x="120" y="33"/>
                    </a:lnTo>
                    <a:lnTo>
                      <a:pt x="71" y="22"/>
                    </a:lnTo>
                    <a:lnTo>
                      <a:pt x="16"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79" name="Freeform 1579"/>
              <p:cNvSpPr>
                <a:spLocks/>
              </p:cNvSpPr>
              <p:nvPr/>
            </p:nvSpPr>
            <p:spPr bwMode="auto">
              <a:xfrm>
                <a:off x="-8546588" y="-7239741"/>
                <a:ext cx="675180" cy="680111"/>
              </a:xfrm>
              <a:custGeom>
                <a:avLst/>
                <a:gdLst>
                  <a:gd name="T0" fmla="*/ 2147483647 w 180"/>
                  <a:gd name="T1" fmla="*/ 0 h 181"/>
                  <a:gd name="T2" fmla="*/ 2147483647 w 180"/>
                  <a:gd name="T3" fmla="*/ 0 h 181"/>
                  <a:gd name="T4" fmla="*/ 0 w 180"/>
                  <a:gd name="T5" fmla="*/ 2147483647 h 181"/>
                  <a:gd name="T6" fmla="*/ 0 w 180"/>
                  <a:gd name="T7" fmla="*/ 2147483647 h 181"/>
                  <a:gd name="T8" fmla="*/ 2147483647 w 180"/>
                  <a:gd name="T9" fmla="*/ 2147483647 h 181"/>
                  <a:gd name="T10" fmla="*/ 2147483647 w 180"/>
                  <a:gd name="T11" fmla="*/ 2147483647 h 181"/>
                  <a:gd name="T12" fmla="*/ 2147483647 w 180"/>
                  <a:gd name="T13" fmla="*/ 2147483647 h 181"/>
                  <a:gd name="T14" fmla="*/ 2147483647 w 180"/>
                  <a:gd name="T15" fmla="*/ 2147483647 h 181"/>
                  <a:gd name="T16" fmla="*/ 2147483647 w 180"/>
                  <a:gd name="T17" fmla="*/ 2147483647 h 181"/>
                  <a:gd name="T18" fmla="*/ 2147483647 w 180"/>
                  <a:gd name="T19" fmla="*/ 2147483647 h 181"/>
                  <a:gd name="T20" fmla="*/ 2147483647 w 180"/>
                  <a:gd name="T21" fmla="*/ 2147483647 h 181"/>
                  <a:gd name="T22" fmla="*/ 2147483647 w 180"/>
                  <a:gd name="T23" fmla="*/ 2147483647 h 181"/>
                  <a:gd name="T24" fmla="*/ 2147483647 w 180"/>
                  <a:gd name="T25" fmla="*/ 2147483647 h 181"/>
                  <a:gd name="T26" fmla="*/ 2147483647 w 180"/>
                  <a:gd name="T27" fmla="*/ 2147483647 h 181"/>
                  <a:gd name="T28" fmla="*/ 2147483647 w 180"/>
                  <a:gd name="T29" fmla="*/ 2147483647 h 181"/>
                  <a:gd name="T30" fmla="*/ 2147483647 w 180"/>
                  <a:gd name="T31" fmla="*/ 0 h 181"/>
                  <a:gd name="T32" fmla="*/ 2147483647 w 180"/>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1"/>
                  <a:gd name="T53" fmla="*/ 180 w 180"/>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1">
                    <a:moveTo>
                      <a:pt x="22" y="0"/>
                    </a:moveTo>
                    <a:lnTo>
                      <a:pt x="22" y="0"/>
                    </a:lnTo>
                    <a:lnTo>
                      <a:pt x="0" y="49"/>
                    </a:lnTo>
                    <a:lnTo>
                      <a:pt x="44" y="109"/>
                    </a:lnTo>
                    <a:lnTo>
                      <a:pt x="82" y="153"/>
                    </a:lnTo>
                    <a:lnTo>
                      <a:pt x="109" y="181"/>
                    </a:lnTo>
                    <a:lnTo>
                      <a:pt x="120" y="181"/>
                    </a:lnTo>
                    <a:lnTo>
                      <a:pt x="137" y="175"/>
                    </a:lnTo>
                    <a:lnTo>
                      <a:pt x="158" y="153"/>
                    </a:lnTo>
                    <a:lnTo>
                      <a:pt x="180" y="115"/>
                    </a:lnTo>
                    <a:lnTo>
                      <a:pt x="76" y="27"/>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0" name="Freeform 1580"/>
              <p:cNvSpPr>
                <a:spLocks noEditPoints="1"/>
              </p:cNvSpPr>
              <p:nvPr/>
            </p:nvSpPr>
            <p:spPr bwMode="auto">
              <a:xfrm>
                <a:off x="-9513450" y="-8286896"/>
                <a:ext cx="3613576" cy="10563320"/>
              </a:xfrm>
              <a:custGeom>
                <a:avLst/>
                <a:gdLst>
                  <a:gd name="T0" fmla="*/ 2147483647 w 962"/>
                  <a:gd name="T1" fmla="*/ 2147483647 h 2812"/>
                  <a:gd name="T2" fmla="*/ 2147483647 w 962"/>
                  <a:gd name="T3" fmla="*/ 2147483647 h 2812"/>
                  <a:gd name="T4" fmla="*/ 2147483647 w 962"/>
                  <a:gd name="T5" fmla="*/ 2147483647 h 2812"/>
                  <a:gd name="T6" fmla="*/ 2147483647 w 962"/>
                  <a:gd name="T7" fmla="*/ 2147483647 h 2812"/>
                  <a:gd name="T8" fmla="*/ 2147483647 w 962"/>
                  <a:gd name="T9" fmla="*/ 2147483647 h 2812"/>
                  <a:gd name="T10" fmla="*/ 2147483647 w 962"/>
                  <a:gd name="T11" fmla="*/ 2147483647 h 2812"/>
                  <a:gd name="T12" fmla="*/ 2147483647 w 962"/>
                  <a:gd name="T13" fmla="*/ 2147483647 h 2812"/>
                  <a:gd name="T14" fmla="*/ 2147483647 w 962"/>
                  <a:gd name="T15" fmla="*/ 2147483647 h 2812"/>
                  <a:gd name="T16" fmla="*/ 2147483647 w 962"/>
                  <a:gd name="T17" fmla="*/ 2147483647 h 2812"/>
                  <a:gd name="T18" fmla="*/ 2147483647 w 962"/>
                  <a:gd name="T19" fmla="*/ 2147483647 h 2812"/>
                  <a:gd name="T20" fmla="*/ 2147483647 w 962"/>
                  <a:gd name="T21" fmla="*/ 2147483647 h 2812"/>
                  <a:gd name="T22" fmla="*/ 2147483647 w 962"/>
                  <a:gd name="T23" fmla="*/ 2147483647 h 2812"/>
                  <a:gd name="T24" fmla="*/ 2147483647 w 962"/>
                  <a:gd name="T25" fmla="*/ 2147483647 h 2812"/>
                  <a:gd name="T26" fmla="*/ 2147483647 w 962"/>
                  <a:gd name="T27" fmla="*/ 2147483647 h 2812"/>
                  <a:gd name="T28" fmla="*/ 2147483647 w 962"/>
                  <a:gd name="T29" fmla="*/ 2147483647 h 2812"/>
                  <a:gd name="T30" fmla="*/ 2147483647 w 962"/>
                  <a:gd name="T31" fmla="*/ 2147483647 h 2812"/>
                  <a:gd name="T32" fmla="*/ 2147483647 w 962"/>
                  <a:gd name="T33" fmla="*/ 2147483647 h 2812"/>
                  <a:gd name="T34" fmla="*/ 2147483647 w 962"/>
                  <a:gd name="T35" fmla="*/ 2147483647 h 2812"/>
                  <a:gd name="T36" fmla="*/ 2147483647 w 962"/>
                  <a:gd name="T37" fmla="*/ 2147483647 h 2812"/>
                  <a:gd name="T38" fmla="*/ 2147483647 w 962"/>
                  <a:gd name="T39" fmla="*/ 2147483647 h 2812"/>
                  <a:gd name="T40" fmla="*/ 2147483647 w 962"/>
                  <a:gd name="T41" fmla="*/ 2147483647 h 2812"/>
                  <a:gd name="T42" fmla="*/ 2147483647 w 962"/>
                  <a:gd name="T43" fmla="*/ 2147483647 h 2812"/>
                  <a:gd name="T44" fmla="*/ 2147483647 w 962"/>
                  <a:gd name="T45" fmla="*/ 2147483647 h 2812"/>
                  <a:gd name="T46" fmla="*/ 2147483647 w 962"/>
                  <a:gd name="T47" fmla="*/ 2147483647 h 2812"/>
                  <a:gd name="T48" fmla="*/ 2147483647 w 962"/>
                  <a:gd name="T49" fmla="*/ 2147483647 h 2812"/>
                  <a:gd name="T50" fmla="*/ 2147483647 w 962"/>
                  <a:gd name="T51" fmla="*/ 2147483647 h 2812"/>
                  <a:gd name="T52" fmla="*/ 2147483647 w 962"/>
                  <a:gd name="T53" fmla="*/ 2147483647 h 2812"/>
                  <a:gd name="T54" fmla="*/ 2147483647 w 962"/>
                  <a:gd name="T55" fmla="*/ 2147483647 h 2812"/>
                  <a:gd name="T56" fmla="*/ 2147483647 w 962"/>
                  <a:gd name="T57" fmla="*/ 2147483647 h 2812"/>
                  <a:gd name="T58" fmla="*/ 2147483647 w 962"/>
                  <a:gd name="T59" fmla="*/ 2147483647 h 2812"/>
                  <a:gd name="T60" fmla="*/ 2147483647 w 962"/>
                  <a:gd name="T61" fmla="*/ 2147483647 h 2812"/>
                  <a:gd name="T62" fmla="*/ 2147483647 w 962"/>
                  <a:gd name="T63" fmla="*/ 2147483647 h 2812"/>
                  <a:gd name="T64" fmla="*/ 2147483647 w 962"/>
                  <a:gd name="T65" fmla="*/ 2147483647 h 2812"/>
                  <a:gd name="T66" fmla="*/ 2147483647 w 962"/>
                  <a:gd name="T67" fmla="*/ 2147483647 h 2812"/>
                  <a:gd name="T68" fmla="*/ 2147483647 w 962"/>
                  <a:gd name="T69" fmla="*/ 2147483647 h 2812"/>
                  <a:gd name="T70" fmla="*/ 2147483647 w 962"/>
                  <a:gd name="T71" fmla="*/ 2147483647 h 2812"/>
                  <a:gd name="T72" fmla="*/ 2147483647 w 962"/>
                  <a:gd name="T73" fmla="*/ 2147483647 h 2812"/>
                  <a:gd name="T74" fmla="*/ 2147483647 w 962"/>
                  <a:gd name="T75" fmla="*/ 2147483647 h 2812"/>
                  <a:gd name="T76" fmla="*/ 2147483647 w 962"/>
                  <a:gd name="T77" fmla="*/ 2147483647 h 2812"/>
                  <a:gd name="T78" fmla="*/ 2147483647 w 962"/>
                  <a:gd name="T79" fmla="*/ 2147483647 h 2812"/>
                  <a:gd name="T80" fmla="*/ 2147483647 w 962"/>
                  <a:gd name="T81" fmla="*/ 2147483647 h 2812"/>
                  <a:gd name="T82" fmla="*/ 2147483647 w 962"/>
                  <a:gd name="T83" fmla="*/ 2147483647 h 2812"/>
                  <a:gd name="T84" fmla="*/ 2147483647 w 962"/>
                  <a:gd name="T85" fmla="*/ 2147483647 h 2812"/>
                  <a:gd name="T86" fmla="*/ 2147483647 w 962"/>
                  <a:gd name="T87" fmla="*/ 2147483647 h 2812"/>
                  <a:gd name="T88" fmla="*/ 2147483647 w 962"/>
                  <a:gd name="T89" fmla="*/ 2147483647 h 2812"/>
                  <a:gd name="T90" fmla="*/ 2147483647 w 962"/>
                  <a:gd name="T91" fmla="*/ 2147483647 h 2812"/>
                  <a:gd name="T92" fmla="*/ 2147483647 w 962"/>
                  <a:gd name="T93" fmla="*/ 2147483647 h 2812"/>
                  <a:gd name="T94" fmla="*/ 2147483647 w 962"/>
                  <a:gd name="T95" fmla="*/ 2147483647 h 2812"/>
                  <a:gd name="T96" fmla="*/ 2147483647 w 962"/>
                  <a:gd name="T97" fmla="*/ 2147483647 h 2812"/>
                  <a:gd name="T98" fmla="*/ 2147483647 w 962"/>
                  <a:gd name="T99" fmla="*/ 2147483647 h 2812"/>
                  <a:gd name="T100" fmla="*/ 2147483647 w 962"/>
                  <a:gd name="T101" fmla="*/ 2147483647 h 2812"/>
                  <a:gd name="T102" fmla="*/ 2147483647 w 962"/>
                  <a:gd name="T103" fmla="*/ 2147483647 h 2812"/>
                  <a:gd name="T104" fmla="*/ 2147483647 w 962"/>
                  <a:gd name="T105" fmla="*/ 2147483647 h 2812"/>
                  <a:gd name="T106" fmla="*/ 2147483647 w 962"/>
                  <a:gd name="T107" fmla="*/ 2147483647 h 2812"/>
                  <a:gd name="T108" fmla="*/ 2147483647 w 962"/>
                  <a:gd name="T109" fmla="*/ 2147483647 h 2812"/>
                  <a:gd name="T110" fmla="*/ 2147483647 w 962"/>
                  <a:gd name="T111" fmla="*/ 2147483647 h 2812"/>
                  <a:gd name="T112" fmla="*/ 2147483647 w 962"/>
                  <a:gd name="T113" fmla="*/ 2147483647 h 2812"/>
                  <a:gd name="T114" fmla="*/ 2147483647 w 962"/>
                  <a:gd name="T115" fmla="*/ 2147483647 h 2812"/>
                  <a:gd name="T116" fmla="*/ 2147483647 w 962"/>
                  <a:gd name="T117" fmla="*/ 2147483647 h 2812"/>
                  <a:gd name="T118" fmla="*/ 2147483647 w 962"/>
                  <a:gd name="T119" fmla="*/ 2147483647 h 2812"/>
                  <a:gd name="T120" fmla="*/ 2147483647 w 962"/>
                  <a:gd name="T121" fmla="*/ 2147483647 h 2812"/>
                  <a:gd name="T122" fmla="*/ 2147483647 w 962"/>
                  <a:gd name="T123" fmla="*/ 2147483647 h 28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2"/>
                  <a:gd name="T187" fmla="*/ 0 h 2812"/>
                  <a:gd name="T188" fmla="*/ 962 w 962"/>
                  <a:gd name="T189" fmla="*/ 2812 h 28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2" h="2812">
                    <a:moveTo>
                      <a:pt x="880" y="377"/>
                    </a:moveTo>
                    <a:lnTo>
                      <a:pt x="880" y="377"/>
                    </a:lnTo>
                    <a:lnTo>
                      <a:pt x="864" y="372"/>
                    </a:lnTo>
                    <a:lnTo>
                      <a:pt x="842" y="356"/>
                    </a:lnTo>
                    <a:lnTo>
                      <a:pt x="809" y="323"/>
                    </a:lnTo>
                    <a:lnTo>
                      <a:pt x="804" y="312"/>
                    </a:lnTo>
                    <a:lnTo>
                      <a:pt x="798" y="301"/>
                    </a:lnTo>
                    <a:lnTo>
                      <a:pt x="776" y="290"/>
                    </a:lnTo>
                    <a:lnTo>
                      <a:pt x="776" y="279"/>
                    </a:lnTo>
                    <a:lnTo>
                      <a:pt x="766" y="241"/>
                    </a:lnTo>
                    <a:lnTo>
                      <a:pt x="755" y="208"/>
                    </a:lnTo>
                    <a:lnTo>
                      <a:pt x="744" y="191"/>
                    </a:lnTo>
                    <a:lnTo>
                      <a:pt x="727" y="186"/>
                    </a:lnTo>
                    <a:lnTo>
                      <a:pt x="716" y="186"/>
                    </a:lnTo>
                    <a:lnTo>
                      <a:pt x="711" y="186"/>
                    </a:lnTo>
                    <a:lnTo>
                      <a:pt x="700" y="186"/>
                    </a:lnTo>
                    <a:lnTo>
                      <a:pt x="683" y="181"/>
                    </a:lnTo>
                    <a:lnTo>
                      <a:pt x="673" y="181"/>
                    </a:lnTo>
                    <a:lnTo>
                      <a:pt x="667" y="186"/>
                    </a:lnTo>
                    <a:lnTo>
                      <a:pt x="667" y="191"/>
                    </a:lnTo>
                    <a:lnTo>
                      <a:pt x="645" y="186"/>
                    </a:lnTo>
                    <a:lnTo>
                      <a:pt x="634" y="186"/>
                    </a:lnTo>
                    <a:lnTo>
                      <a:pt x="629" y="191"/>
                    </a:lnTo>
                    <a:lnTo>
                      <a:pt x="623" y="197"/>
                    </a:lnTo>
                    <a:lnTo>
                      <a:pt x="612" y="191"/>
                    </a:lnTo>
                    <a:lnTo>
                      <a:pt x="596" y="191"/>
                    </a:lnTo>
                    <a:lnTo>
                      <a:pt x="585" y="197"/>
                    </a:lnTo>
                    <a:lnTo>
                      <a:pt x="574" y="213"/>
                    </a:lnTo>
                    <a:lnTo>
                      <a:pt x="563" y="252"/>
                    </a:lnTo>
                    <a:lnTo>
                      <a:pt x="563" y="257"/>
                    </a:lnTo>
                    <a:lnTo>
                      <a:pt x="574" y="268"/>
                    </a:lnTo>
                    <a:lnTo>
                      <a:pt x="590" y="290"/>
                    </a:lnTo>
                    <a:lnTo>
                      <a:pt x="618" y="312"/>
                    </a:lnTo>
                    <a:lnTo>
                      <a:pt x="623" y="323"/>
                    </a:lnTo>
                    <a:lnTo>
                      <a:pt x="640" y="334"/>
                    </a:lnTo>
                    <a:lnTo>
                      <a:pt x="667" y="345"/>
                    </a:lnTo>
                    <a:lnTo>
                      <a:pt x="705" y="356"/>
                    </a:lnTo>
                    <a:lnTo>
                      <a:pt x="711" y="372"/>
                    </a:lnTo>
                    <a:lnTo>
                      <a:pt x="716" y="377"/>
                    </a:lnTo>
                    <a:lnTo>
                      <a:pt x="716" y="388"/>
                    </a:lnTo>
                    <a:lnTo>
                      <a:pt x="722" y="421"/>
                    </a:lnTo>
                    <a:lnTo>
                      <a:pt x="744" y="465"/>
                    </a:lnTo>
                    <a:lnTo>
                      <a:pt x="771" y="520"/>
                    </a:lnTo>
                    <a:lnTo>
                      <a:pt x="771" y="547"/>
                    </a:lnTo>
                    <a:lnTo>
                      <a:pt x="755" y="536"/>
                    </a:lnTo>
                    <a:lnTo>
                      <a:pt x="722" y="520"/>
                    </a:lnTo>
                    <a:lnTo>
                      <a:pt x="667" y="503"/>
                    </a:lnTo>
                    <a:lnTo>
                      <a:pt x="645" y="481"/>
                    </a:lnTo>
                    <a:lnTo>
                      <a:pt x="607" y="449"/>
                    </a:lnTo>
                    <a:lnTo>
                      <a:pt x="596" y="438"/>
                    </a:lnTo>
                    <a:lnTo>
                      <a:pt x="585" y="432"/>
                    </a:lnTo>
                    <a:lnTo>
                      <a:pt x="574" y="427"/>
                    </a:lnTo>
                    <a:lnTo>
                      <a:pt x="558" y="421"/>
                    </a:lnTo>
                    <a:lnTo>
                      <a:pt x="519" y="421"/>
                    </a:lnTo>
                    <a:lnTo>
                      <a:pt x="497" y="416"/>
                    </a:lnTo>
                    <a:lnTo>
                      <a:pt x="481" y="410"/>
                    </a:lnTo>
                    <a:lnTo>
                      <a:pt x="465" y="405"/>
                    </a:lnTo>
                    <a:lnTo>
                      <a:pt x="459" y="399"/>
                    </a:lnTo>
                    <a:lnTo>
                      <a:pt x="454" y="394"/>
                    </a:lnTo>
                    <a:lnTo>
                      <a:pt x="465" y="399"/>
                    </a:lnTo>
                    <a:lnTo>
                      <a:pt x="487" y="399"/>
                    </a:lnTo>
                    <a:lnTo>
                      <a:pt x="497" y="394"/>
                    </a:lnTo>
                    <a:lnTo>
                      <a:pt x="503" y="383"/>
                    </a:lnTo>
                    <a:lnTo>
                      <a:pt x="508" y="372"/>
                    </a:lnTo>
                    <a:lnTo>
                      <a:pt x="508" y="361"/>
                    </a:lnTo>
                    <a:lnTo>
                      <a:pt x="514" y="356"/>
                    </a:lnTo>
                    <a:lnTo>
                      <a:pt x="519" y="356"/>
                    </a:lnTo>
                    <a:lnTo>
                      <a:pt x="519" y="350"/>
                    </a:lnTo>
                    <a:lnTo>
                      <a:pt x="525" y="345"/>
                    </a:lnTo>
                    <a:lnTo>
                      <a:pt x="519" y="345"/>
                    </a:lnTo>
                    <a:lnTo>
                      <a:pt x="519" y="339"/>
                    </a:lnTo>
                    <a:lnTo>
                      <a:pt x="525" y="339"/>
                    </a:lnTo>
                    <a:lnTo>
                      <a:pt x="530" y="334"/>
                    </a:lnTo>
                    <a:lnTo>
                      <a:pt x="530" y="328"/>
                    </a:lnTo>
                    <a:lnTo>
                      <a:pt x="530" y="317"/>
                    </a:lnTo>
                    <a:lnTo>
                      <a:pt x="530" y="312"/>
                    </a:lnTo>
                    <a:lnTo>
                      <a:pt x="552" y="312"/>
                    </a:lnTo>
                    <a:lnTo>
                      <a:pt x="563" y="312"/>
                    </a:lnTo>
                    <a:lnTo>
                      <a:pt x="563" y="284"/>
                    </a:lnTo>
                    <a:lnTo>
                      <a:pt x="563" y="257"/>
                    </a:lnTo>
                    <a:lnTo>
                      <a:pt x="563" y="252"/>
                    </a:lnTo>
                    <a:lnTo>
                      <a:pt x="563" y="235"/>
                    </a:lnTo>
                    <a:lnTo>
                      <a:pt x="563" y="224"/>
                    </a:lnTo>
                    <a:lnTo>
                      <a:pt x="574" y="213"/>
                    </a:lnTo>
                    <a:lnTo>
                      <a:pt x="574" y="208"/>
                    </a:lnTo>
                    <a:lnTo>
                      <a:pt x="580" y="186"/>
                    </a:lnTo>
                    <a:lnTo>
                      <a:pt x="585" y="164"/>
                    </a:lnTo>
                    <a:lnTo>
                      <a:pt x="580" y="137"/>
                    </a:lnTo>
                    <a:lnTo>
                      <a:pt x="585" y="131"/>
                    </a:lnTo>
                    <a:lnTo>
                      <a:pt x="590" y="126"/>
                    </a:lnTo>
                    <a:lnTo>
                      <a:pt x="601" y="115"/>
                    </a:lnTo>
                    <a:lnTo>
                      <a:pt x="601" y="104"/>
                    </a:lnTo>
                    <a:lnTo>
                      <a:pt x="580" y="77"/>
                    </a:lnTo>
                    <a:lnTo>
                      <a:pt x="580" y="66"/>
                    </a:lnTo>
                    <a:lnTo>
                      <a:pt x="569" y="55"/>
                    </a:lnTo>
                    <a:lnTo>
                      <a:pt x="552" y="44"/>
                    </a:lnTo>
                    <a:lnTo>
                      <a:pt x="530" y="27"/>
                    </a:lnTo>
                    <a:lnTo>
                      <a:pt x="497" y="16"/>
                    </a:lnTo>
                    <a:lnTo>
                      <a:pt x="454" y="5"/>
                    </a:lnTo>
                    <a:lnTo>
                      <a:pt x="394" y="0"/>
                    </a:lnTo>
                    <a:lnTo>
                      <a:pt x="377" y="5"/>
                    </a:lnTo>
                    <a:lnTo>
                      <a:pt x="355" y="11"/>
                    </a:lnTo>
                    <a:lnTo>
                      <a:pt x="333" y="27"/>
                    </a:lnTo>
                    <a:lnTo>
                      <a:pt x="311" y="49"/>
                    </a:lnTo>
                    <a:lnTo>
                      <a:pt x="295" y="82"/>
                    </a:lnTo>
                    <a:lnTo>
                      <a:pt x="290" y="126"/>
                    </a:lnTo>
                    <a:lnTo>
                      <a:pt x="290" y="186"/>
                    </a:lnTo>
                    <a:lnTo>
                      <a:pt x="295" y="191"/>
                    </a:lnTo>
                    <a:lnTo>
                      <a:pt x="301" y="219"/>
                    </a:lnTo>
                    <a:lnTo>
                      <a:pt x="295" y="252"/>
                    </a:lnTo>
                    <a:lnTo>
                      <a:pt x="290" y="268"/>
                    </a:lnTo>
                    <a:lnTo>
                      <a:pt x="284" y="284"/>
                    </a:lnTo>
                    <a:lnTo>
                      <a:pt x="426" y="394"/>
                    </a:lnTo>
                    <a:lnTo>
                      <a:pt x="394" y="427"/>
                    </a:lnTo>
                    <a:lnTo>
                      <a:pt x="366" y="454"/>
                    </a:lnTo>
                    <a:lnTo>
                      <a:pt x="311" y="394"/>
                    </a:lnTo>
                    <a:lnTo>
                      <a:pt x="262" y="339"/>
                    </a:lnTo>
                    <a:lnTo>
                      <a:pt x="257" y="328"/>
                    </a:lnTo>
                    <a:lnTo>
                      <a:pt x="218" y="388"/>
                    </a:lnTo>
                    <a:lnTo>
                      <a:pt x="175" y="421"/>
                    </a:lnTo>
                    <a:lnTo>
                      <a:pt x="136" y="443"/>
                    </a:lnTo>
                    <a:lnTo>
                      <a:pt x="114" y="454"/>
                    </a:lnTo>
                    <a:lnTo>
                      <a:pt x="93" y="454"/>
                    </a:lnTo>
                    <a:lnTo>
                      <a:pt x="82" y="460"/>
                    </a:lnTo>
                    <a:lnTo>
                      <a:pt x="60" y="476"/>
                    </a:lnTo>
                    <a:lnTo>
                      <a:pt x="49" y="492"/>
                    </a:lnTo>
                    <a:lnTo>
                      <a:pt x="43" y="514"/>
                    </a:lnTo>
                    <a:lnTo>
                      <a:pt x="38" y="542"/>
                    </a:lnTo>
                    <a:lnTo>
                      <a:pt x="38" y="580"/>
                    </a:lnTo>
                    <a:lnTo>
                      <a:pt x="38" y="624"/>
                    </a:lnTo>
                    <a:lnTo>
                      <a:pt x="27" y="673"/>
                    </a:lnTo>
                    <a:lnTo>
                      <a:pt x="11" y="733"/>
                    </a:lnTo>
                    <a:lnTo>
                      <a:pt x="11" y="739"/>
                    </a:lnTo>
                    <a:lnTo>
                      <a:pt x="5" y="782"/>
                    </a:lnTo>
                    <a:lnTo>
                      <a:pt x="0" y="903"/>
                    </a:lnTo>
                    <a:lnTo>
                      <a:pt x="0" y="963"/>
                    </a:lnTo>
                    <a:lnTo>
                      <a:pt x="5" y="1018"/>
                    </a:lnTo>
                    <a:lnTo>
                      <a:pt x="16" y="1050"/>
                    </a:lnTo>
                    <a:lnTo>
                      <a:pt x="27" y="1083"/>
                    </a:lnTo>
                    <a:lnTo>
                      <a:pt x="60" y="1143"/>
                    </a:lnTo>
                    <a:lnTo>
                      <a:pt x="93" y="1204"/>
                    </a:lnTo>
                    <a:lnTo>
                      <a:pt x="120" y="1264"/>
                    </a:lnTo>
                    <a:lnTo>
                      <a:pt x="125" y="1264"/>
                    </a:lnTo>
                    <a:lnTo>
                      <a:pt x="136" y="1297"/>
                    </a:lnTo>
                    <a:lnTo>
                      <a:pt x="142" y="1318"/>
                    </a:lnTo>
                    <a:lnTo>
                      <a:pt x="153" y="1346"/>
                    </a:lnTo>
                    <a:lnTo>
                      <a:pt x="175" y="1384"/>
                    </a:lnTo>
                    <a:lnTo>
                      <a:pt x="180" y="1444"/>
                    </a:lnTo>
                    <a:lnTo>
                      <a:pt x="180" y="1483"/>
                    </a:lnTo>
                    <a:lnTo>
                      <a:pt x="180" y="1504"/>
                    </a:lnTo>
                    <a:lnTo>
                      <a:pt x="207" y="1504"/>
                    </a:lnTo>
                    <a:lnTo>
                      <a:pt x="229" y="1504"/>
                    </a:lnTo>
                    <a:lnTo>
                      <a:pt x="240" y="1504"/>
                    </a:lnTo>
                    <a:lnTo>
                      <a:pt x="235" y="1515"/>
                    </a:lnTo>
                    <a:lnTo>
                      <a:pt x="224" y="1548"/>
                    </a:lnTo>
                    <a:lnTo>
                      <a:pt x="213" y="1592"/>
                    </a:lnTo>
                    <a:lnTo>
                      <a:pt x="213" y="1614"/>
                    </a:lnTo>
                    <a:lnTo>
                      <a:pt x="218" y="1641"/>
                    </a:lnTo>
                    <a:lnTo>
                      <a:pt x="224" y="1696"/>
                    </a:lnTo>
                    <a:lnTo>
                      <a:pt x="229" y="1773"/>
                    </a:lnTo>
                    <a:lnTo>
                      <a:pt x="229" y="1882"/>
                    </a:lnTo>
                    <a:lnTo>
                      <a:pt x="224" y="1937"/>
                    </a:lnTo>
                    <a:lnTo>
                      <a:pt x="213" y="1986"/>
                    </a:lnTo>
                    <a:lnTo>
                      <a:pt x="197" y="2062"/>
                    </a:lnTo>
                    <a:lnTo>
                      <a:pt x="191" y="2101"/>
                    </a:lnTo>
                    <a:lnTo>
                      <a:pt x="186" y="2145"/>
                    </a:lnTo>
                    <a:lnTo>
                      <a:pt x="186" y="2205"/>
                    </a:lnTo>
                    <a:lnTo>
                      <a:pt x="186" y="2276"/>
                    </a:lnTo>
                    <a:lnTo>
                      <a:pt x="197" y="2407"/>
                    </a:lnTo>
                    <a:lnTo>
                      <a:pt x="207" y="2495"/>
                    </a:lnTo>
                    <a:lnTo>
                      <a:pt x="213" y="2555"/>
                    </a:lnTo>
                    <a:lnTo>
                      <a:pt x="213" y="2599"/>
                    </a:lnTo>
                    <a:lnTo>
                      <a:pt x="207" y="2631"/>
                    </a:lnTo>
                    <a:lnTo>
                      <a:pt x="207" y="2653"/>
                    </a:lnTo>
                    <a:lnTo>
                      <a:pt x="207" y="2670"/>
                    </a:lnTo>
                    <a:lnTo>
                      <a:pt x="207" y="2730"/>
                    </a:lnTo>
                    <a:lnTo>
                      <a:pt x="268" y="2752"/>
                    </a:lnTo>
                    <a:lnTo>
                      <a:pt x="301" y="2752"/>
                    </a:lnTo>
                    <a:lnTo>
                      <a:pt x="306" y="2763"/>
                    </a:lnTo>
                    <a:lnTo>
                      <a:pt x="328" y="2779"/>
                    </a:lnTo>
                    <a:lnTo>
                      <a:pt x="350" y="2790"/>
                    </a:lnTo>
                    <a:lnTo>
                      <a:pt x="372" y="2801"/>
                    </a:lnTo>
                    <a:lnTo>
                      <a:pt x="399" y="2807"/>
                    </a:lnTo>
                    <a:lnTo>
                      <a:pt x="437" y="2812"/>
                    </a:lnTo>
                    <a:lnTo>
                      <a:pt x="508" y="2807"/>
                    </a:lnTo>
                    <a:lnTo>
                      <a:pt x="541" y="2801"/>
                    </a:lnTo>
                    <a:lnTo>
                      <a:pt x="552" y="2801"/>
                    </a:lnTo>
                    <a:lnTo>
                      <a:pt x="552" y="2796"/>
                    </a:lnTo>
                    <a:lnTo>
                      <a:pt x="552" y="2785"/>
                    </a:lnTo>
                    <a:lnTo>
                      <a:pt x="547" y="2768"/>
                    </a:lnTo>
                    <a:lnTo>
                      <a:pt x="536" y="2752"/>
                    </a:lnTo>
                    <a:lnTo>
                      <a:pt x="470" y="2692"/>
                    </a:lnTo>
                    <a:lnTo>
                      <a:pt x="432" y="2648"/>
                    </a:lnTo>
                    <a:lnTo>
                      <a:pt x="415" y="2631"/>
                    </a:lnTo>
                    <a:lnTo>
                      <a:pt x="404" y="2615"/>
                    </a:lnTo>
                    <a:lnTo>
                      <a:pt x="404" y="2599"/>
                    </a:lnTo>
                    <a:lnTo>
                      <a:pt x="399" y="2588"/>
                    </a:lnTo>
                    <a:lnTo>
                      <a:pt x="394" y="2566"/>
                    </a:lnTo>
                    <a:lnTo>
                      <a:pt x="388" y="2555"/>
                    </a:lnTo>
                    <a:lnTo>
                      <a:pt x="388" y="2528"/>
                    </a:lnTo>
                    <a:lnTo>
                      <a:pt x="394" y="2467"/>
                    </a:lnTo>
                    <a:lnTo>
                      <a:pt x="399" y="2424"/>
                    </a:lnTo>
                    <a:lnTo>
                      <a:pt x="394" y="2402"/>
                    </a:lnTo>
                    <a:lnTo>
                      <a:pt x="383" y="2374"/>
                    </a:lnTo>
                    <a:lnTo>
                      <a:pt x="394" y="2238"/>
                    </a:lnTo>
                    <a:lnTo>
                      <a:pt x="399" y="2145"/>
                    </a:lnTo>
                    <a:lnTo>
                      <a:pt x="404" y="2095"/>
                    </a:lnTo>
                    <a:lnTo>
                      <a:pt x="415" y="2062"/>
                    </a:lnTo>
                    <a:lnTo>
                      <a:pt x="421" y="2013"/>
                    </a:lnTo>
                    <a:lnTo>
                      <a:pt x="432" y="1948"/>
                    </a:lnTo>
                    <a:lnTo>
                      <a:pt x="437" y="1931"/>
                    </a:lnTo>
                    <a:lnTo>
                      <a:pt x="454" y="1893"/>
                    </a:lnTo>
                    <a:lnTo>
                      <a:pt x="476" y="1827"/>
                    </a:lnTo>
                    <a:lnTo>
                      <a:pt x="492" y="1729"/>
                    </a:lnTo>
                    <a:lnTo>
                      <a:pt x="497" y="1723"/>
                    </a:lnTo>
                    <a:lnTo>
                      <a:pt x="503" y="1718"/>
                    </a:lnTo>
                    <a:lnTo>
                      <a:pt x="503" y="1729"/>
                    </a:lnTo>
                    <a:lnTo>
                      <a:pt x="558" y="1893"/>
                    </a:lnTo>
                    <a:lnTo>
                      <a:pt x="569" y="1920"/>
                    </a:lnTo>
                    <a:lnTo>
                      <a:pt x="569" y="1948"/>
                    </a:lnTo>
                    <a:lnTo>
                      <a:pt x="563" y="1980"/>
                    </a:lnTo>
                    <a:lnTo>
                      <a:pt x="547" y="2035"/>
                    </a:lnTo>
                    <a:lnTo>
                      <a:pt x="541" y="2084"/>
                    </a:lnTo>
                    <a:lnTo>
                      <a:pt x="536" y="2145"/>
                    </a:lnTo>
                    <a:lnTo>
                      <a:pt x="519" y="2287"/>
                    </a:lnTo>
                    <a:lnTo>
                      <a:pt x="503" y="2380"/>
                    </a:lnTo>
                    <a:lnTo>
                      <a:pt x="497" y="2429"/>
                    </a:lnTo>
                    <a:lnTo>
                      <a:pt x="481" y="2445"/>
                    </a:lnTo>
                    <a:lnTo>
                      <a:pt x="476" y="2462"/>
                    </a:lnTo>
                    <a:lnTo>
                      <a:pt x="470" y="2506"/>
                    </a:lnTo>
                    <a:lnTo>
                      <a:pt x="519" y="2528"/>
                    </a:lnTo>
                    <a:lnTo>
                      <a:pt x="580" y="2544"/>
                    </a:lnTo>
                    <a:lnTo>
                      <a:pt x="640" y="2555"/>
                    </a:lnTo>
                    <a:lnTo>
                      <a:pt x="694" y="2555"/>
                    </a:lnTo>
                    <a:lnTo>
                      <a:pt x="689" y="2517"/>
                    </a:lnTo>
                    <a:lnTo>
                      <a:pt x="705" y="2484"/>
                    </a:lnTo>
                    <a:lnTo>
                      <a:pt x="716" y="2445"/>
                    </a:lnTo>
                    <a:lnTo>
                      <a:pt x="738" y="2396"/>
                    </a:lnTo>
                    <a:lnTo>
                      <a:pt x="755" y="2331"/>
                    </a:lnTo>
                    <a:lnTo>
                      <a:pt x="771" y="2249"/>
                    </a:lnTo>
                    <a:lnTo>
                      <a:pt x="782" y="2156"/>
                    </a:lnTo>
                    <a:lnTo>
                      <a:pt x="787" y="2041"/>
                    </a:lnTo>
                    <a:lnTo>
                      <a:pt x="787" y="2013"/>
                    </a:lnTo>
                    <a:lnTo>
                      <a:pt x="787" y="1991"/>
                    </a:lnTo>
                    <a:lnTo>
                      <a:pt x="787" y="1980"/>
                    </a:lnTo>
                    <a:lnTo>
                      <a:pt x="793" y="1969"/>
                    </a:lnTo>
                    <a:lnTo>
                      <a:pt x="798" y="1937"/>
                    </a:lnTo>
                    <a:lnTo>
                      <a:pt x="798" y="1882"/>
                    </a:lnTo>
                    <a:lnTo>
                      <a:pt x="798" y="1805"/>
                    </a:lnTo>
                    <a:lnTo>
                      <a:pt x="782" y="1690"/>
                    </a:lnTo>
                    <a:lnTo>
                      <a:pt x="755" y="1559"/>
                    </a:lnTo>
                    <a:lnTo>
                      <a:pt x="722" y="1411"/>
                    </a:lnTo>
                    <a:lnTo>
                      <a:pt x="733" y="1401"/>
                    </a:lnTo>
                    <a:lnTo>
                      <a:pt x="738" y="1390"/>
                    </a:lnTo>
                    <a:lnTo>
                      <a:pt x="744" y="1368"/>
                    </a:lnTo>
                    <a:lnTo>
                      <a:pt x="733" y="1313"/>
                    </a:lnTo>
                    <a:lnTo>
                      <a:pt x="711" y="1220"/>
                    </a:lnTo>
                    <a:lnTo>
                      <a:pt x="683" y="1083"/>
                    </a:lnTo>
                    <a:lnTo>
                      <a:pt x="673" y="1018"/>
                    </a:lnTo>
                    <a:lnTo>
                      <a:pt x="656" y="957"/>
                    </a:lnTo>
                    <a:lnTo>
                      <a:pt x="645" y="914"/>
                    </a:lnTo>
                    <a:lnTo>
                      <a:pt x="634" y="870"/>
                    </a:lnTo>
                    <a:lnTo>
                      <a:pt x="634" y="821"/>
                    </a:lnTo>
                    <a:lnTo>
                      <a:pt x="640" y="777"/>
                    </a:lnTo>
                    <a:lnTo>
                      <a:pt x="634" y="739"/>
                    </a:lnTo>
                    <a:lnTo>
                      <a:pt x="634" y="706"/>
                    </a:lnTo>
                    <a:lnTo>
                      <a:pt x="678" y="717"/>
                    </a:lnTo>
                    <a:lnTo>
                      <a:pt x="776" y="728"/>
                    </a:lnTo>
                    <a:lnTo>
                      <a:pt x="837" y="733"/>
                    </a:lnTo>
                    <a:lnTo>
                      <a:pt x="891" y="728"/>
                    </a:lnTo>
                    <a:lnTo>
                      <a:pt x="913" y="722"/>
                    </a:lnTo>
                    <a:lnTo>
                      <a:pt x="935" y="717"/>
                    </a:lnTo>
                    <a:lnTo>
                      <a:pt x="952" y="706"/>
                    </a:lnTo>
                    <a:lnTo>
                      <a:pt x="962" y="689"/>
                    </a:lnTo>
                    <a:lnTo>
                      <a:pt x="946" y="618"/>
                    </a:lnTo>
                    <a:lnTo>
                      <a:pt x="924" y="520"/>
                    </a:lnTo>
                    <a:lnTo>
                      <a:pt x="880" y="377"/>
                    </a:lnTo>
                    <a:close/>
                    <a:moveTo>
                      <a:pt x="640" y="279"/>
                    </a:moveTo>
                    <a:lnTo>
                      <a:pt x="640" y="279"/>
                    </a:lnTo>
                    <a:lnTo>
                      <a:pt x="634" y="279"/>
                    </a:lnTo>
                    <a:lnTo>
                      <a:pt x="618" y="274"/>
                    </a:lnTo>
                    <a:lnTo>
                      <a:pt x="607" y="263"/>
                    </a:lnTo>
                    <a:lnTo>
                      <a:pt x="596" y="246"/>
                    </a:lnTo>
                    <a:lnTo>
                      <a:pt x="580" y="241"/>
                    </a:lnTo>
                    <a:lnTo>
                      <a:pt x="590" y="230"/>
                    </a:lnTo>
                    <a:lnTo>
                      <a:pt x="596" y="224"/>
                    </a:lnTo>
                    <a:lnTo>
                      <a:pt x="618" y="224"/>
                    </a:lnTo>
                    <a:lnTo>
                      <a:pt x="623" y="230"/>
                    </a:lnTo>
                    <a:lnTo>
                      <a:pt x="623" y="235"/>
                    </a:lnTo>
                    <a:lnTo>
                      <a:pt x="623" y="246"/>
                    </a:lnTo>
                    <a:lnTo>
                      <a:pt x="623" y="252"/>
                    </a:lnTo>
                    <a:lnTo>
                      <a:pt x="629" y="257"/>
                    </a:lnTo>
                    <a:lnTo>
                      <a:pt x="634" y="263"/>
                    </a:lnTo>
                    <a:lnTo>
                      <a:pt x="640" y="263"/>
                    </a:lnTo>
                    <a:lnTo>
                      <a:pt x="645" y="263"/>
                    </a:lnTo>
                    <a:lnTo>
                      <a:pt x="645" y="268"/>
                    </a:lnTo>
                    <a:lnTo>
                      <a:pt x="640" y="279"/>
                    </a:lnTo>
                    <a:close/>
                    <a:moveTo>
                      <a:pt x="235" y="990"/>
                    </a:moveTo>
                    <a:lnTo>
                      <a:pt x="235" y="990"/>
                    </a:lnTo>
                    <a:lnTo>
                      <a:pt x="235" y="1023"/>
                    </a:lnTo>
                    <a:lnTo>
                      <a:pt x="229" y="1067"/>
                    </a:lnTo>
                    <a:lnTo>
                      <a:pt x="224" y="1089"/>
                    </a:lnTo>
                    <a:lnTo>
                      <a:pt x="218" y="1089"/>
                    </a:lnTo>
                    <a:lnTo>
                      <a:pt x="213" y="1083"/>
                    </a:lnTo>
                    <a:lnTo>
                      <a:pt x="213" y="1072"/>
                    </a:lnTo>
                    <a:lnTo>
                      <a:pt x="207" y="1056"/>
                    </a:lnTo>
                    <a:lnTo>
                      <a:pt x="202" y="1045"/>
                    </a:lnTo>
                    <a:lnTo>
                      <a:pt x="191" y="1029"/>
                    </a:lnTo>
                    <a:lnTo>
                      <a:pt x="191" y="1012"/>
                    </a:lnTo>
                    <a:lnTo>
                      <a:pt x="197" y="1001"/>
                    </a:lnTo>
                    <a:lnTo>
                      <a:pt x="202" y="985"/>
                    </a:lnTo>
                    <a:lnTo>
                      <a:pt x="207" y="979"/>
                    </a:lnTo>
                    <a:lnTo>
                      <a:pt x="207" y="963"/>
                    </a:lnTo>
                    <a:lnTo>
                      <a:pt x="207" y="946"/>
                    </a:lnTo>
                    <a:lnTo>
                      <a:pt x="207" y="936"/>
                    </a:lnTo>
                    <a:lnTo>
                      <a:pt x="213" y="930"/>
                    </a:lnTo>
                    <a:lnTo>
                      <a:pt x="224" y="952"/>
                    </a:lnTo>
                    <a:lnTo>
                      <a:pt x="235" y="968"/>
                    </a:lnTo>
                    <a:lnTo>
                      <a:pt x="235" y="99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1" name="Freeform 1581"/>
              <p:cNvSpPr>
                <a:spLocks/>
              </p:cNvSpPr>
              <p:nvPr/>
            </p:nvSpPr>
            <p:spPr bwMode="auto">
              <a:xfrm>
                <a:off x="-7396079" y="-7488035"/>
                <a:ext cx="37812" cy="167331"/>
              </a:xfrm>
              <a:custGeom>
                <a:avLst/>
                <a:gdLst>
                  <a:gd name="T0" fmla="*/ 0 w 11"/>
                  <a:gd name="T1" fmla="*/ 2147483647 h 44"/>
                  <a:gd name="T2" fmla="*/ 0 w 11"/>
                  <a:gd name="T3" fmla="*/ 2147483647 h 44"/>
                  <a:gd name="T4" fmla="*/ 0 w 11"/>
                  <a:gd name="T5" fmla="*/ 2147483647 h 44"/>
                  <a:gd name="T6" fmla="*/ 0 w 11"/>
                  <a:gd name="T7" fmla="*/ 2147483647 h 44"/>
                  <a:gd name="T8" fmla="*/ 0 w 11"/>
                  <a:gd name="T9" fmla="*/ 2147483647 h 44"/>
                  <a:gd name="T10" fmla="*/ 0 w 11"/>
                  <a:gd name="T11" fmla="*/ 2147483647 h 44"/>
                  <a:gd name="T12" fmla="*/ 2147483647 w 11"/>
                  <a:gd name="T13" fmla="*/ 0 h 44"/>
                  <a:gd name="T14" fmla="*/ 2147483647 w 11"/>
                  <a:gd name="T15" fmla="*/ 0 h 44"/>
                  <a:gd name="T16" fmla="*/ 0 w 11"/>
                  <a:gd name="T17" fmla="*/ 2147483647 h 44"/>
                  <a:gd name="T18" fmla="*/ 0 w 11"/>
                  <a:gd name="T19" fmla="*/ 2147483647 h 44"/>
                  <a:gd name="T20" fmla="*/ 0 w 11"/>
                  <a:gd name="T21" fmla="*/ 2147483647 h 44"/>
                  <a:gd name="T22" fmla="*/ 0 w 11"/>
                  <a:gd name="T23" fmla="*/ 2147483647 h 44"/>
                  <a:gd name="T24" fmla="*/ 0 w 11"/>
                  <a:gd name="T25" fmla="*/ 2147483647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4"/>
                  <a:gd name="T41" fmla="*/ 11 w 1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4">
                    <a:moveTo>
                      <a:pt x="0" y="39"/>
                    </a:moveTo>
                    <a:lnTo>
                      <a:pt x="0" y="39"/>
                    </a:lnTo>
                    <a:lnTo>
                      <a:pt x="0" y="44"/>
                    </a:lnTo>
                    <a:lnTo>
                      <a:pt x="0" y="39"/>
                    </a:lnTo>
                    <a:lnTo>
                      <a:pt x="11" y="0"/>
                    </a:lnTo>
                    <a:lnTo>
                      <a:pt x="0" y="11"/>
                    </a:lnTo>
                    <a:lnTo>
                      <a:pt x="0" y="22"/>
                    </a:lnTo>
                    <a:lnTo>
                      <a:pt x="0" y="3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2" name="Freeform 1582"/>
              <p:cNvSpPr>
                <a:spLocks noEditPoints="1"/>
              </p:cNvSpPr>
              <p:nvPr/>
            </p:nvSpPr>
            <p:spPr bwMode="auto">
              <a:xfrm>
                <a:off x="-8017245" y="-7687749"/>
                <a:ext cx="761604" cy="410226"/>
              </a:xfrm>
              <a:custGeom>
                <a:avLst/>
                <a:gdLst>
                  <a:gd name="T0" fmla="*/ 2147483647 w 202"/>
                  <a:gd name="T1" fmla="*/ 2147483647 h 109"/>
                  <a:gd name="T2" fmla="*/ 2147483647 w 202"/>
                  <a:gd name="T3" fmla="*/ 2147483647 h 109"/>
                  <a:gd name="T4" fmla="*/ 2147483647 w 202"/>
                  <a:gd name="T5" fmla="*/ 2147483647 h 109"/>
                  <a:gd name="T6" fmla="*/ 2147483647 w 202"/>
                  <a:gd name="T7" fmla="*/ 2147483647 h 109"/>
                  <a:gd name="T8" fmla="*/ 2147483647 w 202"/>
                  <a:gd name="T9" fmla="*/ 2147483647 h 109"/>
                  <a:gd name="T10" fmla="*/ 2147483647 w 202"/>
                  <a:gd name="T11" fmla="*/ 2147483647 h 109"/>
                  <a:gd name="T12" fmla="*/ 2147483647 w 202"/>
                  <a:gd name="T13" fmla="*/ 2147483647 h 109"/>
                  <a:gd name="T14" fmla="*/ 2147483647 w 202"/>
                  <a:gd name="T15" fmla="*/ 2147483647 h 109"/>
                  <a:gd name="T16" fmla="*/ 2147483647 w 202"/>
                  <a:gd name="T17" fmla="*/ 2147483647 h 109"/>
                  <a:gd name="T18" fmla="*/ 2147483647 w 202"/>
                  <a:gd name="T19" fmla="*/ 2147483647 h 109"/>
                  <a:gd name="T20" fmla="*/ 2147483647 w 202"/>
                  <a:gd name="T21" fmla="*/ 2147483647 h 109"/>
                  <a:gd name="T22" fmla="*/ 2147483647 w 202"/>
                  <a:gd name="T23" fmla="*/ 2147483647 h 109"/>
                  <a:gd name="T24" fmla="*/ 2147483647 w 202"/>
                  <a:gd name="T25" fmla="*/ 2147483647 h 109"/>
                  <a:gd name="T26" fmla="*/ 2147483647 w 202"/>
                  <a:gd name="T27" fmla="*/ 2147483647 h 109"/>
                  <a:gd name="T28" fmla="*/ 2147483647 w 202"/>
                  <a:gd name="T29" fmla="*/ 2147483647 h 109"/>
                  <a:gd name="T30" fmla="*/ 2147483647 w 202"/>
                  <a:gd name="T31" fmla="*/ 0 h 109"/>
                  <a:gd name="T32" fmla="*/ 0 w 202"/>
                  <a:gd name="T33" fmla="*/ 0 h 109"/>
                  <a:gd name="T34" fmla="*/ 0 w 202"/>
                  <a:gd name="T35" fmla="*/ 2147483647 h 109"/>
                  <a:gd name="T36" fmla="*/ 0 w 202"/>
                  <a:gd name="T37" fmla="*/ 2147483647 h 109"/>
                  <a:gd name="T38" fmla="*/ 0 w 202"/>
                  <a:gd name="T39" fmla="*/ 2147483647 h 109"/>
                  <a:gd name="T40" fmla="*/ 2147483647 w 202"/>
                  <a:gd name="T41" fmla="*/ 2147483647 h 109"/>
                  <a:gd name="T42" fmla="*/ 2147483647 w 202"/>
                  <a:gd name="T43" fmla="*/ 2147483647 h 109"/>
                  <a:gd name="T44" fmla="*/ 2147483647 w 202"/>
                  <a:gd name="T45" fmla="*/ 2147483647 h 109"/>
                  <a:gd name="T46" fmla="*/ 2147483647 w 202"/>
                  <a:gd name="T47" fmla="*/ 2147483647 h 109"/>
                  <a:gd name="T48" fmla="*/ 2147483647 w 202"/>
                  <a:gd name="T49" fmla="*/ 2147483647 h 109"/>
                  <a:gd name="T50" fmla="*/ 2147483647 w 202"/>
                  <a:gd name="T51" fmla="*/ 2147483647 h 109"/>
                  <a:gd name="T52" fmla="*/ 2147483647 w 202"/>
                  <a:gd name="T53" fmla="*/ 2147483647 h 109"/>
                  <a:gd name="T54" fmla="*/ 2147483647 w 202"/>
                  <a:gd name="T55" fmla="*/ 2147483647 h 109"/>
                  <a:gd name="T56" fmla="*/ 2147483647 w 202"/>
                  <a:gd name="T57" fmla="*/ 2147483647 h 109"/>
                  <a:gd name="T58" fmla="*/ 2147483647 w 202"/>
                  <a:gd name="T59" fmla="*/ 2147483647 h 109"/>
                  <a:gd name="T60" fmla="*/ 2147483647 w 202"/>
                  <a:gd name="T61" fmla="*/ 2147483647 h 109"/>
                  <a:gd name="T62" fmla="*/ 2147483647 w 202"/>
                  <a:gd name="T63" fmla="*/ 2147483647 h 109"/>
                  <a:gd name="T64" fmla="*/ 2147483647 w 202"/>
                  <a:gd name="T65" fmla="*/ 2147483647 h 109"/>
                  <a:gd name="T66" fmla="*/ 2147483647 w 202"/>
                  <a:gd name="T67" fmla="*/ 2147483647 h 109"/>
                  <a:gd name="T68" fmla="*/ 2147483647 w 202"/>
                  <a:gd name="T69" fmla="*/ 2147483647 h 109"/>
                  <a:gd name="T70" fmla="*/ 2147483647 w 202"/>
                  <a:gd name="T71" fmla="*/ 2147483647 h 109"/>
                  <a:gd name="T72" fmla="*/ 2147483647 w 202"/>
                  <a:gd name="T73" fmla="*/ 2147483647 h 109"/>
                  <a:gd name="T74" fmla="*/ 2147483647 w 202"/>
                  <a:gd name="T75" fmla="*/ 2147483647 h 109"/>
                  <a:gd name="T76" fmla="*/ 2147483647 w 202"/>
                  <a:gd name="T77" fmla="*/ 2147483647 h 109"/>
                  <a:gd name="T78" fmla="*/ 2147483647 w 202"/>
                  <a:gd name="T79" fmla="*/ 2147483647 h 109"/>
                  <a:gd name="T80" fmla="*/ 2147483647 w 202"/>
                  <a:gd name="T81" fmla="*/ 2147483647 h 109"/>
                  <a:gd name="T82" fmla="*/ 2147483647 w 202"/>
                  <a:gd name="T83" fmla="*/ 2147483647 h 109"/>
                  <a:gd name="T84" fmla="*/ 2147483647 w 202"/>
                  <a:gd name="T85" fmla="*/ 2147483647 h 109"/>
                  <a:gd name="T86" fmla="*/ 2147483647 w 202"/>
                  <a:gd name="T87" fmla="*/ 2147483647 h 109"/>
                  <a:gd name="T88" fmla="*/ 2147483647 w 202"/>
                  <a:gd name="T89" fmla="*/ 2147483647 h 109"/>
                  <a:gd name="T90" fmla="*/ 2147483647 w 202"/>
                  <a:gd name="T91" fmla="*/ 2147483647 h 109"/>
                  <a:gd name="T92" fmla="*/ 2147483647 w 202"/>
                  <a:gd name="T93" fmla="*/ 2147483647 h 109"/>
                  <a:gd name="T94" fmla="*/ 2147483647 w 202"/>
                  <a:gd name="T95" fmla="*/ 2147483647 h 109"/>
                  <a:gd name="T96" fmla="*/ 2147483647 w 202"/>
                  <a:gd name="T97" fmla="*/ 2147483647 h 109"/>
                  <a:gd name="T98" fmla="*/ 2147483647 w 202"/>
                  <a:gd name="T99" fmla="*/ 2147483647 h 109"/>
                  <a:gd name="T100" fmla="*/ 2147483647 w 202"/>
                  <a:gd name="T101" fmla="*/ 2147483647 h 109"/>
                  <a:gd name="T102" fmla="*/ 2147483647 w 202"/>
                  <a:gd name="T103" fmla="*/ 2147483647 h 109"/>
                  <a:gd name="T104" fmla="*/ 2147483647 w 202"/>
                  <a:gd name="T105" fmla="*/ 2147483647 h 109"/>
                  <a:gd name="T106" fmla="*/ 2147483647 w 202"/>
                  <a:gd name="T107" fmla="*/ 2147483647 h 109"/>
                  <a:gd name="T108" fmla="*/ 2147483647 w 202"/>
                  <a:gd name="T109" fmla="*/ 2147483647 h 109"/>
                  <a:gd name="T110" fmla="*/ 2147483647 w 202"/>
                  <a:gd name="T111" fmla="*/ 2147483647 h 109"/>
                  <a:gd name="T112" fmla="*/ 2147483647 w 202"/>
                  <a:gd name="T113" fmla="*/ 2147483647 h 109"/>
                  <a:gd name="T114" fmla="*/ 2147483647 w 202"/>
                  <a:gd name="T115" fmla="*/ 2147483647 h 109"/>
                  <a:gd name="T116" fmla="*/ 2147483647 w 202"/>
                  <a:gd name="T117" fmla="*/ 214748364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109"/>
                  <a:gd name="T179" fmla="*/ 202 w 202"/>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109">
                    <a:moveTo>
                      <a:pt x="202" y="71"/>
                    </a:moveTo>
                    <a:lnTo>
                      <a:pt x="202" y="71"/>
                    </a:lnTo>
                    <a:lnTo>
                      <a:pt x="202" y="60"/>
                    </a:lnTo>
                    <a:lnTo>
                      <a:pt x="197" y="54"/>
                    </a:lnTo>
                    <a:lnTo>
                      <a:pt x="175" y="38"/>
                    </a:lnTo>
                    <a:lnTo>
                      <a:pt x="148" y="32"/>
                    </a:lnTo>
                    <a:lnTo>
                      <a:pt x="137" y="38"/>
                    </a:lnTo>
                    <a:lnTo>
                      <a:pt x="131" y="43"/>
                    </a:lnTo>
                    <a:lnTo>
                      <a:pt x="126" y="43"/>
                    </a:lnTo>
                    <a:lnTo>
                      <a:pt x="115" y="38"/>
                    </a:lnTo>
                    <a:lnTo>
                      <a:pt x="55" y="11"/>
                    </a:lnTo>
                    <a:lnTo>
                      <a:pt x="16" y="0"/>
                    </a:lnTo>
                    <a:lnTo>
                      <a:pt x="0" y="0"/>
                    </a:lnTo>
                    <a:lnTo>
                      <a:pt x="0" y="5"/>
                    </a:lnTo>
                    <a:lnTo>
                      <a:pt x="11" y="5"/>
                    </a:lnTo>
                    <a:lnTo>
                      <a:pt x="49" y="22"/>
                    </a:lnTo>
                    <a:lnTo>
                      <a:pt x="82" y="43"/>
                    </a:lnTo>
                    <a:lnTo>
                      <a:pt x="120" y="65"/>
                    </a:lnTo>
                    <a:lnTo>
                      <a:pt x="115" y="76"/>
                    </a:lnTo>
                    <a:lnTo>
                      <a:pt x="120" y="87"/>
                    </a:lnTo>
                    <a:lnTo>
                      <a:pt x="126" y="98"/>
                    </a:lnTo>
                    <a:lnTo>
                      <a:pt x="142" y="109"/>
                    </a:lnTo>
                    <a:lnTo>
                      <a:pt x="159" y="109"/>
                    </a:lnTo>
                    <a:lnTo>
                      <a:pt x="175" y="109"/>
                    </a:lnTo>
                    <a:lnTo>
                      <a:pt x="181" y="104"/>
                    </a:lnTo>
                    <a:lnTo>
                      <a:pt x="191" y="98"/>
                    </a:lnTo>
                    <a:lnTo>
                      <a:pt x="202" y="82"/>
                    </a:lnTo>
                    <a:lnTo>
                      <a:pt x="202" y="71"/>
                    </a:lnTo>
                    <a:close/>
                    <a:moveTo>
                      <a:pt x="77" y="82"/>
                    </a:moveTo>
                    <a:lnTo>
                      <a:pt x="77" y="82"/>
                    </a:lnTo>
                    <a:lnTo>
                      <a:pt x="60" y="71"/>
                    </a:lnTo>
                    <a:lnTo>
                      <a:pt x="55" y="65"/>
                    </a:lnTo>
                    <a:lnTo>
                      <a:pt x="55" y="49"/>
                    </a:lnTo>
                    <a:lnTo>
                      <a:pt x="60" y="38"/>
                    </a:lnTo>
                    <a:lnTo>
                      <a:pt x="66" y="27"/>
                    </a:lnTo>
                    <a:lnTo>
                      <a:pt x="77" y="22"/>
                    </a:lnTo>
                    <a:lnTo>
                      <a:pt x="82" y="22"/>
                    </a:lnTo>
                    <a:lnTo>
                      <a:pt x="93" y="27"/>
                    </a:lnTo>
                    <a:lnTo>
                      <a:pt x="115" y="38"/>
                    </a:lnTo>
                    <a:lnTo>
                      <a:pt x="120" y="49"/>
                    </a:lnTo>
                    <a:lnTo>
                      <a:pt x="115" y="60"/>
                    </a:lnTo>
                    <a:lnTo>
                      <a:pt x="109" y="76"/>
                    </a:lnTo>
                    <a:lnTo>
                      <a:pt x="98" y="82"/>
                    </a:lnTo>
                    <a:lnTo>
                      <a:pt x="77" y="8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3" name="Freeform 1583"/>
              <p:cNvSpPr>
                <a:spLocks/>
              </p:cNvSpPr>
              <p:nvPr/>
            </p:nvSpPr>
            <p:spPr bwMode="auto">
              <a:xfrm>
                <a:off x="-8076663" y="-6845706"/>
                <a:ext cx="491534" cy="1684086"/>
              </a:xfrm>
              <a:custGeom>
                <a:avLst/>
                <a:gdLst>
                  <a:gd name="T0" fmla="*/ 0 w 131"/>
                  <a:gd name="T1" fmla="*/ 2147483647 h 449"/>
                  <a:gd name="T2" fmla="*/ 0 w 131"/>
                  <a:gd name="T3" fmla="*/ 2147483647 h 449"/>
                  <a:gd name="T4" fmla="*/ 2147483647 w 131"/>
                  <a:gd name="T5" fmla="*/ 2147483647 h 449"/>
                  <a:gd name="T6" fmla="*/ 2147483647 w 131"/>
                  <a:gd name="T7" fmla="*/ 2147483647 h 449"/>
                  <a:gd name="T8" fmla="*/ 2147483647 w 131"/>
                  <a:gd name="T9" fmla="*/ 2147483647 h 449"/>
                  <a:gd name="T10" fmla="*/ 2147483647 w 131"/>
                  <a:gd name="T11" fmla="*/ 2147483647 h 449"/>
                  <a:gd name="T12" fmla="*/ 2147483647 w 131"/>
                  <a:gd name="T13" fmla="*/ 2147483647 h 449"/>
                  <a:gd name="T14" fmla="*/ 2147483647 w 131"/>
                  <a:gd name="T15" fmla="*/ 2147483647 h 449"/>
                  <a:gd name="T16" fmla="*/ 2147483647 w 131"/>
                  <a:gd name="T17" fmla="*/ 2147483647 h 449"/>
                  <a:gd name="T18" fmla="*/ 2147483647 w 131"/>
                  <a:gd name="T19" fmla="*/ 2147483647 h 449"/>
                  <a:gd name="T20" fmla="*/ 2147483647 w 131"/>
                  <a:gd name="T21" fmla="*/ 2147483647 h 449"/>
                  <a:gd name="T22" fmla="*/ 2147483647 w 131"/>
                  <a:gd name="T23" fmla="*/ 2147483647 h 449"/>
                  <a:gd name="T24" fmla="*/ 2147483647 w 131"/>
                  <a:gd name="T25" fmla="*/ 2147483647 h 449"/>
                  <a:gd name="T26" fmla="*/ 2147483647 w 131"/>
                  <a:gd name="T27" fmla="*/ 2147483647 h 449"/>
                  <a:gd name="T28" fmla="*/ 2147483647 w 131"/>
                  <a:gd name="T29" fmla="*/ 2147483647 h 449"/>
                  <a:gd name="T30" fmla="*/ 2147483647 w 131"/>
                  <a:gd name="T31" fmla="*/ 2147483647 h 449"/>
                  <a:gd name="T32" fmla="*/ 2147483647 w 131"/>
                  <a:gd name="T33" fmla="*/ 2147483647 h 449"/>
                  <a:gd name="T34" fmla="*/ 2147483647 w 131"/>
                  <a:gd name="T35" fmla="*/ 2147483647 h 449"/>
                  <a:gd name="T36" fmla="*/ 2147483647 w 131"/>
                  <a:gd name="T37" fmla="*/ 2147483647 h 449"/>
                  <a:gd name="T38" fmla="*/ 2147483647 w 131"/>
                  <a:gd name="T39" fmla="*/ 2147483647 h 449"/>
                  <a:gd name="T40" fmla="*/ 2147483647 w 131"/>
                  <a:gd name="T41" fmla="*/ 2147483647 h 449"/>
                  <a:gd name="T42" fmla="*/ 2147483647 w 131"/>
                  <a:gd name="T43" fmla="*/ 2147483647 h 449"/>
                  <a:gd name="T44" fmla="*/ 2147483647 w 131"/>
                  <a:gd name="T45" fmla="*/ 2147483647 h 449"/>
                  <a:gd name="T46" fmla="*/ 2147483647 w 131"/>
                  <a:gd name="T47" fmla="*/ 2147483647 h 449"/>
                  <a:gd name="T48" fmla="*/ 2147483647 w 131"/>
                  <a:gd name="T49" fmla="*/ 2147483647 h 449"/>
                  <a:gd name="T50" fmla="*/ 2147483647 w 131"/>
                  <a:gd name="T51" fmla="*/ 2147483647 h 449"/>
                  <a:gd name="T52" fmla="*/ 2147483647 w 131"/>
                  <a:gd name="T53" fmla="*/ 2147483647 h 449"/>
                  <a:gd name="T54" fmla="*/ 2147483647 w 131"/>
                  <a:gd name="T55" fmla="*/ 2147483647 h 449"/>
                  <a:gd name="T56" fmla="*/ 2147483647 w 131"/>
                  <a:gd name="T57" fmla="*/ 0 h 449"/>
                  <a:gd name="T58" fmla="*/ 2147483647 w 131"/>
                  <a:gd name="T59" fmla="*/ 0 h 449"/>
                  <a:gd name="T60" fmla="*/ 2147483647 w 131"/>
                  <a:gd name="T61" fmla="*/ 2147483647 h 449"/>
                  <a:gd name="T62" fmla="*/ 2147483647 w 131"/>
                  <a:gd name="T63" fmla="*/ 2147483647 h 449"/>
                  <a:gd name="T64" fmla="*/ 0 w 131"/>
                  <a:gd name="T65" fmla="*/ 2147483647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449"/>
                  <a:gd name="T101" fmla="*/ 131 w 131"/>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449">
                    <a:moveTo>
                      <a:pt x="0" y="55"/>
                    </a:moveTo>
                    <a:lnTo>
                      <a:pt x="0" y="55"/>
                    </a:lnTo>
                    <a:lnTo>
                      <a:pt x="11" y="60"/>
                    </a:lnTo>
                    <a:lnTo>
                      <a:pt x="21" y="77"/>
                    </a:lnTo>
                    <a:lnTo>
                      <a:pt x="32" y="104"/>
                    </a:lnTo>
                    <a:lnTo>
                      <a:pt x="54" y="186"/>
                    </a:lnTo>
                    <a:lnTo>
                      <a:pt x="76" y="273"/>
                    </a:lnTo>
                    <a:lnTo>
                      <a:pt x="98" y="323"/>
                    </a:lnTo>
                    <a:lnTo>
                      <a:pt x="120" y="372"/>
                    </a:lnTo>
                    <a:lnTo>
                      <a:pt x="125" y="410"/>
                    </a:lnTo>
                    <a:lnTo>
                      <a:pt x="125" y="449"/>
                    </a:lnTo>
                    <a:lnTo>
                      <a:pt x="131" y="399"/>
                    </a:lnTo>
                    <a:lnTo>
                      <a:pt x="131" y="350"/>
                    </a:lnTo>
                    <a:lnTo>
                      <a:pt x="120" y="235"/>
                    </a:lnTo>
                    <a:lnTo>
                      <a:pt x="109" y="126"/>
                    </a:lnTo>
                    <a:lnTo>
                      <a:pt x="93" y="27"/>
                    </a:lnTo>
                    <a:lnTo>
                      <a:pt x="87" y="22"/>
                    </a:lnTo>
                    <a:lnTo>
                      <a:pt x="76" y="22"/>
                    </a:lnTo>
                    <a:lnTo>
                      <a:pt x="60" y="22"/>
                    </a:lnTo>
                    <a:lnTo>
                      <a:pt x="49" y="16"/>
                    </a:lnTo>
                    <a:lnTo>
                      <a:pt x="38" y="5"/>
                    </a:lnTo>
                    <a:lnTo>
                      <a:pt x="32" y="5"/>
                    </a:lnTo>
                    <a:lnTo>
                      <a:pt x="21" y="0"/>
                    </a:lnTo>
                    <a:lnTo>
                      <a:pt x="11" y="16"/>
                    </a:lnTo>
                    <a:lnTo>
                      <a:pt x="5" y="44"/>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4" name="Freeform 1584"/>
              <p:cNvSpPr>
                <a:spLocks/>
              </p:cNvSpPr>
              <p:nvPr/>
            </p:nvSpPr>
            <p:spPr bwMode="auto">
              <a:xfrm>
                <a:off x="-7952428" y="-6829515"/>
                <a:ext cx="469925" cy="1786644"/>
              </a:xfrm>
              <a:custGeom>
                <a:avLst/>
                <a:gdLst>
                  <a:gd name="T0" fmla="*/ 2147483647 w 126"/>
                  <a:gd name="T1" fmla="*/ 2147483647 h 476"/>
                  <a:gd name="T2" fmla="*/ 0 w 126"/>
                  <a:gd name="T3" fmla="*/ 2147483647 h 476"/>
                  <a:gd name="T4" fmla="*/ 2147483647 w 126"/>
                  <a:gd name="T5" fmla="*/ 2147483647 h 476"/>
                  <a:gd name="T6" fmla="*/ 2147483647 w 126"/>
                  <a:gd name="T7" fmla="*/ 2147483647 h 476"/>
                  <a:gd name="T8" fmla="*/ 2147483647 w 126"/>
                  <a:gd name="T9" fmla="*/ 2147483647 h 476"/>
                  <a:gd name="T10" fmla="*/ 2147483647 w 126"/>
                  <a:gd name="T11" fmla="*/ 2147483647 h 476"/>
                  <a:gd name="T12" fmla="*/ 2147483647 w 126"/>
                  <a:gd name="T13" fmla="*/ 2147483647 h 476"/>
                  <a:gd name="T14" fmla="*/ 2147483647 w 126"/>
                  <a:gd name="T15" fmla="*/ 2147483647 h 476"/>
                  <a:gd name="T16" fmla="*/ 2147483647 w 126"/>
                  <a:gd name="T17" fmla="*/ 2147483647 h 476"/>
                  <a:gd name="T18" fmla="*/ 2147483647 w 126"/>
                  <a:gd name="T19" fmla="*/ 2147483647 h 476"/>
                  <a:gd name="T20" fmla="*/ 2147483647 w 126"/>
                  <a:gd name="T21" fmla="*/ 2147483647 h 476"/>
                  <a:gd name="T22" fmla="*/ 2147483647 w 126"/>
                  <a:gd name="T23" fmla="*/ 2147483647 h 476"/>
                  <a:gd name="T24" fmla="*/ 2147483647 w 126"/>
                  <a:gd name="T25" fmla="*/ 2147483647 h 476"/>
                  <a:gd name="T26" fmla="*/ 2147483647 w 126"/>
                  <a:gd name="T27" fmla="*/ 2147483647 h 476"/>
                  <a:gd name="T28" fmla="*/ 2147483647 w 126"/>
                  <a:gd name="T29" fmla="*/ 2147483647 h 476"/>
                  <a:gd name="T30" fmla="*/ 2147483647 w 126"/>
                  <a:gd name="T31" fmla="*/ 2147483647 h 476"/>
                  <a:gd name="T32" fmla="*/ 2147483647 w 126"/>
                  <a:gd name="T33" fmla="*/ 2147483647 h 476"/>
                  <a:gd name="T34" fmla="*/ 2147483647 w 126"/>
                  <a:gd name="T35" fmla="*/ 2147483647 h 476"/>
                  <a:gd name="T36" fmla="*/ 2147483647 w 126"/>
                  <a:gd name="T37" fmla="*/ 0 h 476"/>
                  <a:gd name="T38" fmla="*/ 2147483647 w 126"/>
                  <a:gd name="T39" fmla="*/ 0 h 476"/>
                  <a:gd name="T40" fmla="*/ 2147483647 w 126"/>
                  <a:gd name="T41" fmla="*/ 2147483647 h 476"/>
                  <a:gd name="T42" fmla="*/ 2147483647 w 126"/>
                  <a:gd name="T43" fmla="*/ 2147483647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476"/>
                  <a:gd name="T68" fmla="*/ 126 w 126"/>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476">
                    <a:moveTo>
                      <a:pt x="11" y="6"/>
                    </a:moveTo>
                    <a:lnTo>
                      <a:pt x="0" y="17"/>
                    </a:lnTo>
                    <a:lnTo>
                      <a:pt x="22" y="55"/>
                    </a:lnTo>
                    <a:lnTo>
                      <a:pt x="28" y="88"/>
                    </a:lnTo>
                    <a:lnTo>
                      <a:pt x="39" y="121"/>
                    </a:lnTo>
                    <a:lnTo>
                      <a:pt x="44" y="214"/>
                    </a:lnTo>
                    <a:lnTo>
                      <a:pt x="44" y="323"/>
                    </a:lnTo>
                    <a:lnTo>
                      <a:pt x="77" y="444"/>
                    </a:lnTo>
                    <a:lnTo>
                      <a:pt x="99" y="476"/>
                    </a:lnTo>
                    <a:lnTo>
                      <a:pt x="126" y="372"/>
                    </a:lnTo>
                    <a:lnTo>
                      <a:pt x="82" y="148"/>
                    </a:lnTo>
                    <a:lnTo>
                      <a:pt x="44" y="50"/>
                    </a:lnTo>
                    <a:lnTo>
                      <a:pt x="50" y="17"/>
                    </a:lnTo>
                    <a:lnTo>
                      <a:pt x="39" y="6"/>
                    </a:lnTo>
                    <a:lnTo>
                      <a:pt x="22" y="0"/>
                    </a:lnTo>
                    <a:lnTo>
                      <a:pt x="17" y="0"/>
                    </a:lnTo>
                    <a:lnTo>
                      <a:pt x="11" y="6"/>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7" name="Freeform 1584"/>
            <p:cNvSpPr>
              <a:spLocks/>
            </p:cNvSpPr>
            <p:nvPr/>
          </p:nvSpPr>
          <p:spPr bwMode="auto">
            <a:xfrm>
              <a:off x="13788371" y="4401925"/>
              <a:ext cx="364650" cy="1386119"/>
            </a:xfrm>
            <a:custGeom>
              <a:avLst/>
              <a:gdLst/>
              <a:ahLst/>
              <a:cxnLst>
                <a:cxn ang="0">
                  <a:pos x="11" y="6"/>
                </a:cxn>
                <a:cxn ang="0">
                  <a:pos x="0" y="17"/>
                </a:cxn>
                <a:cxn ang="0">
                  <a:pos x="22" y="55"/>
                </a:cxn>
                <a:cxn ang="0">
                  <a:pos x="22" y="55"/>
                </a:cxn>
                <a:cxn ang="0">
                  <a:pos x="28" y="88"/>
                </a:cxn>
                <a:cxn ang="0">
                  <a:pos x="39" y="121"/>
                </a:cxn>
                <a:cxn ang="0">
                  <a:pos x="39" y="121"/>
                </a:cxn>
                <a:cxn ang="0">
                  <a:pos x="44" y="214"/>
                </a:cxn>
                <a:cxn ang="0">
                  <a:pos x="44" y="214"/>
                </a:cxn>
                <a:cxn ang="0">
                  <a:pos x="44" y="323"/>
                </a:cxn>
                <a:cxn ang="0">
                  <a:pos x="77" y="444"/>
                </a:cxn>
                <a:cxn ang="0">
                  <a:pos x="99" y="476"/>
                </a:cxn>
                <a:cxn ang="0">
                  <a:pos x="126" y="372"/>
                </a:cxn>
                <a:cxn ang="0">
                  <a:pos x="82" y="148"/>
                </a:cxn>
                <a:cxn ang="0">
                  <a:pos x="44" y="50"/>
                </a:cxn>
                <a:cxn ang="0">
                  <a:pos x="50" y="17"/>
                </a:cxn>
                <a:cxn ang="0">
                  <a:pos x="50" y="17"/>
                </a:cxn>
                <a:cxn ang="0">
                  <a:pos x="39" y="6"/>
                </a:cxn>
                <a:cxn ang="0">
                  <a:pos x="22" y="0"/>
                </a:cxn>
                <a:cxn ang="0">
                  <a:pos x="17" y="0"/>
                </a:cxn>
                <a:cxn ang="0">
                  <a:pos x="11" y="6"/>
                </a:cxn>
                <a:cxn ang="0">
                  <a:pos x="11" y="6"/>
                </a:cxn>
              </a:cxnLst>
              <a:rect l="0" t="0" r="r" b="b"/>
              <a:pathLst>
                <a:path w="126" h="476">
                  <a:moveTo>
                    <a:pt x="11" y="6"/>
                  </a:moveTo>
                  <a:lnTo>
                    <a:pt x="0" y="17"/>
                  </a:lnTo>
                  <a:lnTo>
                    <a:pt x="22" y="55"/>
                  </a:lnTo>
                  <a:lnTo>
                    <a:pt x="22" y="55"/>
                  </a:lnTo>
                  <a:lnTo>
                    <a:pt x="28" y="88"/>
                  </a:lnTo>
                  <a:lnTo>
                    <a:pt x="39" y="121"/>
                  </a:lnTo>
                  <a:lnTo>
                    <a:pt x="39" y="121"/>
                  </a:lnTo>
                  <a:lnTo>
                    <a:pt x="44" y="214"/>
                  </a:lnTo>
                  <a:lnTo>
                    <a:pt x="44" y="214"/>
                  </a:lnTo>
                  <a:lnTo>
                    <a:pt x="44" y="323"/>
                  </a:lnTo>
                  <a:lnTo>
                    <a:pt x="77" y="444"/>
                  </a:lnTo>
                  <a:lnTo>
                    <a:pt x="99" y="476"/>
                  </a:lnTo>
                  <a:lnTo>
                    <a:pt x="126" y="372"/>
                  </a:lnTo>
                  <a:lnTo>
                    <a:pt x="82" y="148"/>
                  </a:lnTo>
                  <a:lnTo>
                    <a:pt x="44" y="50"/>
                  </a:lnTo>
                  <a:lnTo>
                    <a:pt x="50" y="17"/>
                  </a:lnTo>
                  <a:lnTo>
                    <a:pt x="50" y="17"/>
                  </a:lnTo>
                  <a:lnTo>
                    <a:pt x="39" y="6"/>
                  </a:lnTo>
                  <a:lnTo>
                    <a:pt x="22" y="0"/>
                  </a:lnTo>
                  <a:lnTo>
                    <a:pt x="17" y="0"/>
                  </a:lnTo>
                  <a:lnTo>
                    <a:pt x="11" y="6"/>
                  </a:lnTo>
                  <a:lnTo>
                    <a:pt x="11" y="6"/>
                  </a:lnTo>
                  <a:close/>
                </a:path>
              </a:pathLst>
            </a:custGeom>
            <a:solidFill>
              <a:schemeClr val="tx2">
                <a:lumMod val="40000"/>
                <a:lumOff val="60000"/>
              </a:schemeClr>
            </a:solidFill>
            <a:ln w="9525">
              <a:noFill/>
              <a:round/>
              <a:headEnd/>
              <a:tailEnd/>
            </a:ln>
          </p:spPr>
          <p:txBody>
            <a:bodyPr/>
            <a:lstStyle/>
            <a:p>
              <a:pPr algn="l" rtl="0">
                <a:defRPr/>
              </a:pPr>
              <a:endParaRPr lang="it-it">
                <a:latin typeface="Times New Roman" charset="0"/>
                <a:ea typeface="ＭＳ Ｐゴシック" pitchFamily="-112" charset="-128"/>
              </a:endParaRPr>
            </a:p>
          </p:txBody>
        </p:sp>
      </p:grpSp>
      <p:sp>
        <p:nvSpPr>
          <p:cNvPr id="85" name="Tekstboks 3"/>
          <p:cNvSpPr txBox="1">
            <a:spLocks noChangeArrowheads="1"/>
          </p:cNvSpPr>
          <p:nvPr/>
        </p:nvSpPr>
        <p:spPr bwMode="auto">
          <a:xfrm>
            <a:off x="827584" y="273050"/>
            <a:ext cx="843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ctr" eaLnBrk="1" hangingPunct="1" rtl="0"/>
            <a:r>
              <a:rPr sz="2400" b="1" i="0" u="none" lang="it-it">
                <a:solidFill>
                  <a:srgbClr val="0000FF"/>
                </a:solidFill>
                <a:latin typeface="Arial" pitchFamily="34" charset="0"/>
              </a:rPr>
              <a:t>Caratteristiche di un imprenditore di successo</a:t>
            </a:r>
            <a:endParaRPr lang="it-it" sz="1800" dirty="0">
              <a:latin typeface="Calibri" pitchFamily="34" charset="0"/>
            </a:endParaRP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19250" y="260350"/>
            <a:ext cx="7364413" cy="896938"/>
          </a:xfrm>
        </p:spPr>
        <p:txBody>
          <a:bodyPr/>
          <a:lstStyle/>
          <a:p>
            <a:pPr rtl="0"/>
            <a:r>
              <a:rPr b="0" i="0" u="none" lang="it-it"/>
              <a:t>Costituzione della propria Azienda</a:t>
            </a:r>
            <a:endParaRPr lang="it-it" smtClean="0"/>
          </a:p>
        </p:txBody>
      </p:sp>
      <p:sp>
        <p:nvSpPr>
          <p:cNvPr id="3" name="Rectangle 3"/>
          <p:cNvSpPr txBox="1">
            <a:spLocks noChangeArrowheads="1"/>
          </p:cNvSpPr>
          <p:nvPr/>
        </p:nvSpPr>
        <p:spPr bwMode="auto">
          <a:xfrm>
            <a:off x="468313" y="1052513"/>
            <a:ext cx="867568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533400" indent="-533400" algn="l" rtl="0">
              <a:lnSpc>
                <a:spcPct val="120000"/>
              </a:lnSpc>
              <a:buFontTx/>
              <a:buAutoNum type="arabicPeriod"/>
            </a:pPr>
            <a:r>
              <a:rPr sz="2000" b="0" i="0" u="none" lang="it-it"/>
              <a:t>Definire chiaramente </a:t>
            </a:r>
            <a:r>
              <a:rPr sz="2000" b="1" i="0" u="none" lang="it-it"/>
              <a:t>l’idea dell’azienda</a:t>
            </a:r>
            <a:r>
              <a:rPr sz="2000" b="0" i="0" u="none" lang="it-it"/>
              <a:t> (definizione della sua mission)</a:t>
            </a:r>
          </a:p>
          <a:p>
            <a:pPr marL="533400" indent="-533400" algn="l" rtl="0">
              <a:lnSpc>
                <a:spcPct val="120000"/>
              </a:lnSpc>
              <a:buFontTx/>
              <a:buAutoNum type="arabicPeriod"/>
            </a:pPr>
            <a:r>
              <a:rPr sz="2000" b="1" i="0" u="none" lang="it-it"/>
              <a:t>Analizzare il mercato </a:t>
            </a:r>
            <a:r>
              <a:rPr sz="2000" b="0" i="0" u="none" lang="it-it"/>
              <a:t>(competitor, clienti)</a:t>
            </a:r>
          </a:p>
          <a:p>
            <a:pPr marL="533400" indent="-533400" algn="l" rtl="0">
              <a:lnSpc>
                <a:spcPct val="120000"/>
              </a:lnSpc>
              <a:buFontTx/>
              <a:buAutoNum type="arabicPeriod"/>
            </a:pPr>
            <a:r>
              <a:rPr sz="2000" b="0" i="0" u="none" lang="it-it"/>
              <a:t>Sviluppare un </a:t>
            </a:r>
            <a:r>
              <a:rPr sz="2000" b="1" i="0" u="none" lang="it-it"/>
              <a:t>Business Plan </a:t>
            </a:r>
            <a:r>
              <a:rPr sz="2000" b="0" i="0" u="none" lang="it-it"/>
              <a:t>(compreso un piano di marketing)</a:t>
            </a:r>
          </a:p>
          <a:p>
            <a:pPr marL="533400" indent="-533400" algn="l" rtl="0">
              <a:lnSpc>
                <a:spcPct val="120000"/>
              </a:lnSpc>
              <a:buFontTx/>
              <a:buAutoNum type="arabicPeriod"/>
            </a:pPr>
            <a:r>
              <a:rPr sz="2000" b="0" i="0" u="none" lang="it-it"/>
              <a:t>Imparare a </a:t>
            </a:r>
            <a:r>
              <a:rPr sz="2000" b="1" i="0" u="none" lang="it-it"/>
              <a:t>gestire un’azienda</a:t>
            </a:r>
          </a:p>
          <a:p>
            <a:pPr marL="533400" indent="-533400" algn="l" rtl="0">
              <a:lnSpc>
                <a:spcPct val="120000"/>
              </a:lnSpc>
              <a:buFontTx/>
              <a:buAutoNum type="arabicPeriod"/>
            </a:pPr>
            <a:r>
              <a:rPr sz="2000" b="0" i="0" u="none" lang="it-it"/>
              <a:t>Formalizzare l’azienda (</a:t>
            </a:r>
            <a:r>
              <a:rPr sz="2000" b="1" i="0" u="none" lang="it-it"/>
              <a:t>registrazione</a:t>
            </a:r>
            <a:r>
              <a:rPr sz="2000" b="0" i="0" u="none" lang="it-it"/>
              <a:t> dell’azienda)</a:t>
            </a:r>
          </a:p>
        </p:txBody>
      </p:sp>
      <p:pic>
        <p:nvPicPr>
          <p:cNvPr id="5" name="Picture 1" descr="Screen Shot 2013-11-07 at 17.37.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644900"/>
            <a:ext cx="2700337"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19250" y="260350"/>
            <a:ext cx="7364413" cy="896938"/>
          </a:xfrm>
        </p:spPr>
        <p:txBody>
          <a:bodyPr/>
          <a:lstStyle/>
          <a:p>
            <a:pPr rtl="0"/>
            <a:r>
              <a:rPr b="0" i="0" u="none" lang="it-it"/>
              <a:t>Costituzione della propria Azienda</a:t>
            </a:r>
            <a:endParaRPr lang="it-it" smtClean="0"/>
          </a:p>
        </p:txBody>
      </p:sp>
      <p:sp>
        <p:nvSpPr>
          <p:cNvPr id="3" name="Rectangle 3"/>
          <p:cNvSpPr txBox="1">
            <a:spLocks noChangeArrowheads="1"/>
          </p:cNvSpPr>
          <p:nvPr/>
        </p:nvSpPr>
        <p:spPr bwMode="auto">
          <a:xfrm>
            <a:off x="468313" y="1052513"/>
            <a:ext cx="8675687" cy="252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0" indent="0" algn="l" rtl="0">
              <a:lnSpc>
                <a:spcPct val="120000"/>
              </a:lnSpc>
              <a:buFontTx/>
              <a:buNone/>
            </a:pPr>
            <a:r>
              <a:rPr sz="2000" b="0" i="0" u="sng" lang="it-it"/>
              <a:t>5.</a:t>
            </a:r>
            <a:r>
              <a:rPr sz="2000" b="0" i="0" u="none" lang="it-it"/>
              <a:t> </a:t>
            </a:r>
            <a:r>
              <a:rPr sz="2000" b="1" i="0" u="sng" lang="it-it"/>
              <a:t>Rendere operativa l’azienda</a:t>
            </a:r>
          </a:p>
          <a:p>
            <a:pPr marL="952500" lvl="1" indent="-495300" algn="l" rtl="0">
              <a:lnSpc>
                <a:spcPct val="120000"/>
              </a:lnSpc>
              <a:buFontTx/>
              <a:buChar char="•"/>
            </a:pPr>
            <a:r>
              <a:rPr sz="2000" b="0" i="0" u="none" lang="it-it">
                <a:ea typeface="Arial" pitchFamily="34" charset="0"/>
              </a:rPr>
              <a:t>Prevedere infrastrutture, attrezzature, materiali</a:t>
            </a:r>
          </a:p>
          <a:p>
            <a:pPr marL="952500" lvl="1" indent="-495300" algn="l" rtl="0">
              <a:lnSpc>
                <a:spcPct val="120000"/>
              </a:lnSpc>
              <a:buFontTx/>
              <a:buChar char="•"/>
            </a:pPr>
            <a:r>
              <a:rPr sz="2000" b="0" i="0" u="none" lang="it-it">
                <a:ea typeface="Arial" pitchFamily="34" charset="0"/>
              </a:rPr>
              <a:t>Assumere personale e/o servizi esterni (quali contabilità, supporto IT, ecc.)</a:t>
            </a:r>
          </a:p>
          <a:p>
            <a:pPr marL="952500" lvl="1" indent="-495300" algn="l" rtl="0">
              <a:lnSpc>
                <a:spcPct val="120000"/>
              </a:lnSpc>
              <a:buFontTx/>
              <a:buChar char="•"/>
            </a:pPr>
            <a:r>
              <a:rPr sz="2000" b="0" i="0" u="none" lang="it-it">
                <a:ea typeface="Arial" pitchFamily="34" charset="0"/>
              </a:rPr>
              <a:t>Stabilire una struttura organizzativa e delle procedure di lavoro</a:t>
            </a:r>
          </a:p>
          <a:p>
            <a:pPr marL="0" indent="0" algn="l" rtl="0">
              <a:lnSpc>
                <a:spcPct val="120000"/>
              </a:lnSpc>
              <a:buFontTx/>
              <a:buNone/>
            </a:pPr>
            <a:r>
              <a:rPr sz="2000" b="0" i="0" u="sng" lang="it-it"/>
              <a:t>6.</a:t>
            </a:r>
            <a:r>
              <a:rPr sz="2000" b="0" i="0" u="none" lang="it-it"/>
              <a:t> </a:t>
            </a:r>
            <a:r>
              <a:rPr sz="2000" b="1" i="0" u="sng" lang="it-it"/>
              <a:t>Avviare l’azienda</a:t>
            </a:r>
          </a:p>
        </p:txBody>
      </p:sp>
      <p:pic>
        <p:nvPicPr>
          <p:cNvPr id="5" name="Picture 1" descr="Screen Shot 2013-11-07 at 17.37.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429000"/>
            <a:ext cx="33877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rtl="0"/>
            <a:r>
              <a:rPr b="0" i="0" u="none" lang="it-it"/>
              <a:t>Il Business plan </a:t>
            </a:r>
            <a:endParaRPr lang="it-it" dirty="0" smtClean="0"/>
          </a:p>
        </p:txBody>
      </p:sp>
      <p:sp>
        <p:nvSpPr>
          <p:cNvPr id="17411" name="Rectangle 3"/>
          <p:cNvSpPr>
            <a:spLocks noGrp="1" noChangeArrowheads="1"/>
          </p:cNvSpPr>
          <p:nvPr>
            <p:ph type="body" idx="1"/>
          </p:nvPr>
        </p:nvSpPr>
        <p:spPr>
          <a:xfrm>
            <a:off x="468313" y="1196975"/>
            <a:ext cx="8424862" cy="4576763"/>
          </a:xfrm>
        </p:spPr>
        <p:txBody>
          <a:bodyPr/>
          <a:lstStyle/>
          <a:p>
            <a:pPr algn="l" rtl="0">
              <a:lnSpc>
                <a:spcPct val="90000"/>
              </a:lnSpc>
              <a:buFontTx/>
              <a:buNone/>
            </a:pPr>
            <a:r>
              <a:rPr b="0" i="0" u="none" lang="it-it"/>
              <a:t>è un documento in cui riassumere:</a:t>
            </a:r>
          </a:p>
          <a:p>
            <a:pPr lvl="2" algn="l" rtl="0">
              <a:lnSpc>
                <a:spcPct val="90000"/>
              </a:lnSpc>
            </a:pPr>
            <a:r>
              <a:rPr b="0" i="0" u="none" lang="it-it"/>
              <a:t>l’idea dell’azienda</a:t>
            </a:r>
          </a:p>
          <a:p>
            <a:pPr lvl="2" algn="l" rtl="0">
              <a:lnSpc>
                <a:spcPct val="90000"/>
              </a:lnSpc>
            </a:pPr>
            <a:r>
              <a:rPr b="0" i="0" u="none" lang="it-it"/>
              <a:t>le idee su come gestire l’azienda</a:t>
            </a:r>
          </a:p>
          <a:p>
            <a:pPr lvl="2" algn="l" rtl="0">
              <a:lnSpc>
                <a:spcPct val="90000"/>
              </a:lnSpc>
            </a:pPr>
            <a:r>
              <a:rPr b="0" i="0" u="none" lang="it-it"/>
              <a:t>le idee su come agire sul mercato (verso i clienti!)</a:t>
            </a:r>
          </a:p>
          <a:p>
            <a:pPr lvl="2" algn="l" rtl="0">
              <a:lnSpc>
                <a:spcPct val="90000"/>
              </a:lnSpc>
            </a:pPr>
            <a:endParaRPr lang="it-it" smtClean="0"/>
          </a:p>
          <a:p>
            <a:pPr algn="l" rtl="0">
              <a:lnSpc>
                <a:spcPct val="90000"/>
              </a:lnSpc>
              <a:buFontTx/>
              <a:buNone/>
            </a:pPr>
            <a:r>
              <a:rPr b="0" i="0" u="none" lang="it-it"/>
              <a:t>La </a:t>
            </a:r>
            <a:r>
              <a:rPr b="1" i="0" u="none" lang="it-it"/>
              <a:t>Direzione</a:t>
            </a:r>
            <a:r>
              <a:rPr b="0" i="0" u="none" lang="it-it"/>
              <a:t> di un’azienda dovrebbe </a:t>
            </a:r>
            <a:r>
              <a:rPr b="1" i="0" u="none" lang="it-it"/>
              <a:t>elaborare e aggiornare regolarmente</a:t>
            </a:r>
            <a:r>
              <a:rPr b="0" i="0" u="none" lang="it-it"/>
              <a:t> (almeno una volta all’anno) il Business Plan:</a:t>
            </a:r>
          </a:p>
          <a:p>
            <a:pPr lvl="2" algn="l" rtl="0">
              <a:lnSpc>
                <a:spcPct val="90000"/>
              </a:lnSpc>
            </a:pPr>
            <a:r>
              <a:rPr b="0" i="0" u="none" lang="it-it"/>
              <a:t>per chiarire i progetti e </a:t>
            </a:r>
            <a:endParaRPr lang="it-it" smtClean="0"/>
          </a:p>
          <a:p>
            <a:pPr lvl="2" algn="l" rtl="0">
              <a:lnSpc>
                <a:spcPct val="90000"/>
              </a:lnSpc>
            </a:pPr>
            <a:r>
              <a:rPr b="0" i="0" u="none" lang="it-it"/>
              <a:t>come strumento di negoziazione per presentare l’azienda ai potenziali partner (ad es. le banche)</a:t>
            </a:r>
            <a:endParaRPr lang="it-it" smtClean="0"/>
          </a:p>
        </p:txBody>
      </p:sp>
    </p:spTree>
    <p:extLst>
      <p:ext uri="{BB962C8B-B14F-4D97-AF65-F5344CB8AC3E}">
        <p14:creationId xmlns:p14="http://schemas.microsoft.com/office/powerpoint/2010/main" val="159844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ent-Up Arrow 51"/>
          <p:cNvSpPr>
            <a:spLocks noChangeArrowheads="1"/>
          </p:cNvSpPr>
          <p:nvPr/>
        </p:nvSpPr>
        <p:spPr bwMode="auto">
          <a:xfrm flipV="1">
            <a:off x="5705873" y="1078862"/>
            <a:ext cx="1676400" cy="571500"/>
          </a:xfrm>
          <a:custGeom>
            <a:avLst/>
            <a:gdLst>
              <a:gd name="T0" fmla="*/ 1533525 w 1676400"/>
              <a:gd name="T1" fmla="*/ 0 h 571500"/>
              <a:gd name="T2" fmla="*/ 1390650 w 1676400"/>
              <a:gd name="T3" fmla="*/ 142875 h 571500"/>
              <a:gd name="T4" fmla="*/ 0 w 1676400"/>
              <a:gd name="T5" fmla="*/ 500063 h 571500"/>
              <a:gd name="T6" fmla="*/ 802481 w 1676400"/>
              <a:gd name="T7" fmla="*/ 571500 h 571500"/>
              <a:gd name="T8" fmla="*/ 1604963 w 1676400"/>
              <a:gd name="T9" fmla="*/ 357188 h 571500"/>
              <a:gd name="T10" fmla="*/ 1676400 w 1676400"/>
              <a:gd name="T11" fmla="*/ 142875 h 571500"/>
              <a:gd name="T12" fmla="*/ 0 60000 65536"/>
              <a:gd name="T13" fmla="*/ 0 60000 65536"/>
              <a:gd name="T14" fmla="*/ 0 60000 65536"/>
              <a:gd name="T15" fmla="*/ 0 60000 65536"/>
              <a:gd name="T16" fmla="*/ 0 60000 65536"/>
              <a:gd name="T17" fmla="*/ 0 60000 65536"/>
              <a:gd name="T18" fmla="*/ 0 w 1676400"/>
              <a:gd name="T19" fmla="*/ 428625 h 571500"/>
              <a:gd name="T20" fmla="*/ 1604963 w 1676400"/>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1676400" h="571500">
                <a:moveTo>
                  <a:pt x="0" y="428625"/>
                </a:moveTo>
                <a:lnTo>
                  <a:pt x="1462088" y="428625"/>
                </a:lnTo>
                <a:lnTo>
                  <a:pt x="1462088" y="142875"/>
                </a:lnTo>
                <a:lnTo>
                  <a:pt x="1390650" y="142875"/>
                </a:lnTo>
                <a:lnTo>
                  <a:pt x="1533525" y="0"/>
                </a:lnTo>
                <a:lnTo>
                  <a:pt x="1676400" y="142875"/>
                </a:lnTo>
                <a:lnTo>
                  <a:pt x="1604963" y="142875"/>
                </a:lnTo>
                <a:lnTo>
                  <a:pt x="1604963" y="571500"/>
                </a:lnTo>
                <a:lnTo>
                  <a:pt x="0" y="571500"/>
                </a:lnTo>
                <a:lnTo>
                  <a:pt x="0" y="428625"/>
                </a:lnTo>
                <a:close/>
              </a:path>
            </a:pathLst>
          </a:custGeom>
          <a:gradFill rotWithShape="1">
            <a:gsLst>
              <a:gs pos="0">
                <a:srgbClr val="595959"/>
              </a:gs>
              <a:gs pos="100000">
                <a:srgbClr val="404040"/>
              </a:gs>
            </a:gsLst>
            <a:lin ang="5400000"/>
          </a:gradFill>
          <a:ln w="9525">
            <a:solidFill>
              <a:srgbClr val="262626"/>
            </a:solidFill>
            <a:miter lim="800000"/>
            <a:headEnd/>
            <a:tailEnd/>
          </a:ln>
          <a:effectLst>
            <a:outerShdw dist="23000" dir="5400000" rotWithShape="0">
              <a:srgbClr val="808080">
                <a:alpha val="34998"/>
              </a:srgbClr>
            </a:outerShdw>
          </a:effectLst>
        </p:spPr>
        <p:txBody>
          <a:bodyPr anchor="ctr"/>
          <a:lstStyle/>
          <a:p>
            <a:endParaRPr lang="it-it"/>
          </a:p>
        </p:txBody>
      </p:sp>
      <p:sp>
        <p:nvSpPr>
          <p:cNvPr id="12" name="Bent-Up Arrow 50"/>
          <p:cNvSpPr>
            <a:spLocks noChangeArrowheads="1"/>
          </p:cNvSpPr>
          <p:nvPr/>
        </p:nvSpPr>
        <p:spPr bwMode="auto">
          <a:xfrm rot="5400000" flipV="1">
            <a:off x="6517086" y="4371337"/>
            <a:ext cx="571500" cy="1016000"/>
          </a:xfrm>
          <a:custGeom>
            <a:avLst/>
            <a:gdLst>
              <a:gd name="T0" fmla="*/ 428625 w 571500"/>
              <a:gd name="T1" fmla="*/ 0 h 1584325"/>
              <a:gd name="T2" fmla="*/ 285750 w 571500"/>
              <a:gd name="T3" fmla="*/ 58699 h 1584325"/>
              <a:gd name="T4" fmla="*/ 0 w 571500"/>
              <a:gd name="T5" fmla="*/ 621557 h 1584325"/>
              <a:gd name="T6" fmla="*/ 250031 w 571500"/>
              <a:gd name="T7" fmla="*/ 650906 h 1584325"/>
              <a:gd name="T8" fmla="*/ 500063 w 571500"/>
              <a:gd name="T9" fmla="*/ 354802 h 1584325"/>
              <a:gd name="T10" fmla="*/ 571500 w 571500"/>
              <a:gd name="T11" fmla="*/ 58699 h 1584325"/>
              <a:gd name="T12" fmla="*/ 0 60000 65536"/>
              <a:gd name="T13" fmla="*/ 0 60000 65536"/>
              <a:gd name="T14" fmla="*/ 0 60000 65536"/>
              <a:gd name="T15" fmla="*/ 0 60000 65536"/>
              <a:gd name="T16" fmla="*/ 0 60000 65536"/>
              <a:gd name="T17" fmla="*/ 0 60000 65536"/>
              <a:gd name="T18" fmla="*/ 0 w 571500"/>
              <a:gd name="T19" fmla="*/ 1441450 h 1584325"/>
              <a:gd name="T20" fmla="*/ 500063 w 571500"/>
              <a:gd name="T21" fmla="*/ 1584325 h 1584325"/>
            </a:gdLst>
            <a:ahLst/>
            <a:cxnLst>
              <a:cxn ang="T12">
                <a:pos x="T0" y="T1"/>
              </a:cxn>
              <a:cxn ang="T13">
                <a:pos x="T2" y="T3"/>
              </a:cxn>
              <a:cxn ang="T14">
                <a:pos x="T4" y="T5"/>
              </a:cxn>
              <a:cxn ang="T15">
                <a:pos x="T6" y="T7"/>
              </a:cxn>
              <a:cxn ang="T16">
                <a:pos x="T8" y="T9"/>
              </a:cxn>
              <a:cxn ang="T17">
                <a:pos x="T10" y="T11"/>
              </a:cxn>
            </a:cxnLst>
            <a:rect l="T18" t="T19" r="T20" b="T21"/>
            <a:pathLst>
              <a:path w="571500" h="1584325">
                <a:moveTo>
                  <a:pt x="0" y="1441450"/>
                </a:moveTo>
                <a:lnTo>
                  <a:pt x="357188" y="1441450"/>
                </a:lnTo>
                <a:lnTo>
                  <a:pt x="357188" y="142875"/>
                </a:lnTo>
                <a:lnTo>
                  <a:pt x="285750" y="142875"/>
                </a:lnTo>
                <a:lnTo>
                  <a:pt x="428625" y="0"/>
                </a:lnTo>
                <a:lnTo>
                  <a:pt x="571500" y="142875"/>
                </a:lnTo>
                <a:lnTo>
                  <a:pt x="500063" y="142875"/>
                </a:lnTo>
                <a:lnTo>
                  <a:pt x="500063" y="1584325"/>
                </a:lnTo>
                <a:lnTo>
                  <a:pt x="0" y="1584325"/>
                </a:lnTo>
                <a:lnTo>
                  <a:pt x="0" y="1441450"/>
                </a:lnTo>
                <a:close/>
              </a:path>
            </a:pathLst>
          </a:custGeom>
          <a:gradFill rotWithShape="1">
            <a:gsLst>
              <a:gs pos="0">
                <a:srgbClr val="595959"/>
              </a:gs>
              <a:gs pos="100000">
                <a:srgbClr val="404040"/>
              </a:gs>
            </a:gsLst>
            <a:lin ang="5400000"/>
          </a:gradFill>
          <a:ln w="9525">
            <a:solidFill>
              <a:srgbClr val="262626"/>
            </a:solidFill>
            <a:miter lim="800000"/>
            <a:headEnd/>
            <a:tailEnd/>
          </a:ln>
          <a:effectLst>
            <a:outerShdw dist="23000" dir="5400000" rotWithShape="0">
              <a:srgbClr val="808080">
                <a:alpha val="34998"/>
              </a:srgbClr>
            </a:outerShdw>
          </a:effectLst>
        </p:spPr>
        <p:txBody>
          <a:bodyPr anchor="ctr"/>
          <a:lstStyle/>
          <a:p>
            <a:endParaRPr lang="it-it"/>
          </a:p>
        </p:txBody>
      </p:sp>
      <p:sp>
        <p:nvSpPr>
          <p:cNvPr id="13" name="Right Arrow 12"/>
          <p:cNvSpPr>
            <a:spLocks noChangeArrowheads="1"/>
          </p:cNvSpPr>
          <p:nvPr/>
        </p:nvSpPr>
        <p:spPr bwMode="auto">
          <a:xfrm rot="5400000">
            <a:off x="7135417" y="4092731"/>
            <a:ext cx="288925" cy="357187"/>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8"/>
              </a:srgbClr>
            </a:outerShdw>
          </a:effectLst>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14" name="Right Arrow 13"/>
          <p:cNvSpPr>
            <a:spLocks noChangeArrowheads="1"/>
          </p:cNvSpPr>
          <p:nvPr/>
        </p:nvSpPr>
        <p:spPr bwMode="auto">
          <a:xfrm rot="5400000">
            <a:off x="7111604" y="2721131"/>
            <a:ext cx="288925" cy="357188"/>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8"/>
              </a:srgbClr>
            </a:outerShdw>
          </a:effectLst>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15" name="Right Arrow 14"/>
          <p:cNvSpPr>
            <a:spLocks noChangeArrowheads="1"/>
          </p:cNvSpPr>
          <p:nvPr/>
        </p:nvSpPr>
        <p:spPr bwMode="auto">
          <a:xfrm rot="5400000" flipH="1" flipV="1">
            <a:off x="2004617" y="2817968"/>
            <a:ext cx="288925" cy="357187"/>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8"/>
              </a:srgbClr>
            </a:outerShdw>
          </a:effectLst>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16" name="Tekstboks 3"/>
          <p:cNvSpPr txBox="1">
            <a:spLocks noChangeArrowheads="1"/>
          </p:cNvSpPr>
          <p:nvPr/>
        </p:nvSpPr>
        <p:spPr bwMode="auto">
          <a:xfrm>
            <a:off x="4174336" y="149812"/>
            <a:ext cx="2523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ctr" rtl="0"/>
            <a:r>
              <a:rPr b="0" i="0" u="none" lang="it-it">
                <a:solidFill>
                  <a:srgbClr val="000099"/>
                </a:solidFill>
                <a:latin typeface="Arial" pitchFamily="34" charset="0"/>
                <a:ea typeface="+mj-ea"/>
                <a:cs typeface="Arial" pitchFamily="34" charset="0"/>
              </a:rPr>
              <a:t>Il Business plan </a:t>
            </a:r>
            <a:endParaRPr lang="it-it" u="none" dirty="0">
              <a:solidFill>
                <a:srgbClr val="000099"/>
              </a:solidFill>
              <a:latin typeface="Arial" pitchFamily="34" charset="0"/>
              <a:ea typeface="+mj-ea"/>
              <a:cs typeface="Arial" pitchFamily="34" charset="0"/>
            </a:endParaRPr>
          </a:p>
        </p:txBody>
      </p:sp>
      <p:sp>
        <p:nvSpPr>
          <p:cNvPr id="17" name="Rectangle 16"/>
          <p:cNvSpPr>
            <a:spLocks noChangeArrowheads="1"/>
          </p:cNvSpPr>
          <p:nvPr/>
        </p:nvSpPr>
        <p:spPr bwMode="auto">
          <a:xfrm>
            <a:off x="3738850" y="774265"/>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18" name="Rectangle 17"/>
          <p:cNvSpPr>
            <a:spLocks noChangeArrowheads="1"/>
          </p:cNvSpPr>
          <p:nvPr/>
        </p:nvSpPr>
        <p:spPr bwMode="auto">
          <a:xfrm>
            <a:off x="3802277" y="812783"/>
            <a:ext cx="1827396" cy="983982"/>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nchor="ctr"/>
          <a:lstStyle/>
          <a:p>
            <a:pPr algn="l" rtl="0">
              <a:defRPr/>
            </a:pPr>
            <a:r>
              <a:rPr sz="1100" b="1" i="0" u="none" lang="it-it">
                <a:latin typeface="Arial" charset="0"/>
                <a:ea typeface="ＭＳ Ｐゴシック" charset="0"/>
                <a:cs typeface="ＭＳ Ｐゴシック" charset="0"/>
              </a:rPr>
              <a:t>1.</a:t>
            </a:r>
            <a:r>
              <a:rPr sz="1100" b="0" i="0" u="none" lang="it-it">
                <a:latin typeface="Arial" charset="0"/>
                <a:ea typeface="ＭＳ Ｐゴシック" charset="0"/>
                <a:cs typeface="ＭＳ Ｐゴシック" charset="0"/>
              </a:rPr>
              <a:t> </a:t>
            </a:r>
            <a:r>
              <a:rPr sz="1100" b="1" i="0" u="none" lang="it-it">
                <a:latin typeface="Arial" charset="0"/>
                <a:ea typeface="ＭＳ Ｐゴシック" charset="0"/>
                <a:cs typeface="ＭＳ Ｐゴシック" charset="0"/>
              </a:rPr>
              <a:t>Riepilogo esecutivo</a:t>
            </a:r>
          </a:p>
        </p:txBody>
      </p:sp>
      <p:sp>
        <p:nvSpPr>
          <p:cNvPr id="19" name="Rectangle 18"/>
          <p:cNvSpPr>
            <a:spLocks noChangeArrowheads="1"/>
          </p:cNvSpPr>
          <p:nvPr/>
        </p:nvSpPr>
        <p:spPr bwMode="auto">
          <a:xfrm>
            <a:off x="6263208" y="1722003"/>
            <a:ext cx="1981200" cy="1066800"/>
          </a:xfrm>
          <a:prstGeom prst="rect">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20" name="Rectangle 19"/>
          <p:cNvSpPr>
            <a:spLocks noChangeArrowheads="1"/>
          </p:cNvSpPr>
          <p:nvPr/>
        </p:nvSpPr>
        <p:spPr bwMode="auto">
          <a:xfrm>
            <a:off x="6326635" y="1765760"/>
            <a:ext cx="1827396" cy="983982"/>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nchor="ctr"/>
          <a:lstStyle/>
          <a:p>
            <a:pPr algn="l" rtl="0">
              <a:defRPr/>
            </a:pPr>
            <a:r>
              <a:rPr sz="1100" b="1" i="0" u="none" lang="it-it">
                <a:latin typeface="Arial" charset="0"/>
                <a:ea typeface="ＭＳ Ｐゴシック" charset="0"/>
                <a:cs typeface="ＭＳ Ｐゴシック" charset="0"/>
              </a:rPr>
              <a:t>2.</a:t>
            </a:r>
            <a:r>
              <a:rPr sz="1100" b="0" i="0" u="none" lang="it-it">
                <a:latin typeface="Arial" charset="0"/>
                <a:ea typeface="ＭＳ Ｐゴシック" charset="0"/>
                <a:cs typeface="ＭＳ Ｐゴシック" charset="0"/>
              </a:rPr>
              <a:t> </a:t>
            </a:r>
            <a:r>
              <a:rPr sz="1100" b="1" i="0" u="none" lang="it-it">
                <a:latin typeface="Arial" charset="0"/>
                <a:ea typeface="ＭＳ Ｐゴシック" charset="0"/>
                <a:cs typeface="ＭＳ Ｐゴシック" charset="0"/>
              </a:rPr>
              <a:t>Background organizzativo </a:t>
            </a:r>
            <a:r>
              <a:rPr sz="1100" b="0" i="0" u="none" lang="it-it">
                <a:latin typeface="Arial" charset="0"/>
                <a:ea typeface="ＭＳ Ｐゴシック" charset="0"/>
                <a:cs typeface="ＭＳ Ｐゴシック" charset="0"/>
              </a:rPr>
              <a:t>(struttura, status legale)</a:t>
            </a:r>
            <a:endParaRPr lang="it-it" sz="1100" u="none" dirty="0">
              <a:latin typeface="Arial" charset="0"/>
              <a:ea typeface="ＭＳ Ｐゴシック" charset="0"/>
              <a:cs typeface="ＭＳ Ｐゴシック" charset="0"/>
            </a:endParaRPr>
          </a:p>
        </p:txBody>
      </p:sp>
      <p:sp>
        <p:nvSpPr>
          <p:cNvPr id="21" name="Rectangle 20"/>
          <p:cNvSpPr>
            <a:spLocks noChangeArrowheads="1"/>
          </p:cNvSpPr>
          <p:nvPr/>
        </p:nvSpPr>
        <p:spPr bwMode="auto">
          <a:xfrm>
            <a:off x="1238648" y="1726393"/>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22" name="Rectangle 21"/>
          <p:cNvSpPr>
            <a:spLocks noChangeArrowheads="1"/>
          </p:cNvSpPr>
          <p:nvPr/>
        </p:nvSpPr>
        <p:spPr bwMode="auto">
          <a:xfrm>
            <a:off x="1302075" y="1764911"/>
            <a:ext cx="1827396" cy="983982"/>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nchor="ctr"/>
          <a:lstStyle/>
          <a:p>
            <a:pPr marL="342900" indent="-342900" eaLnBrk="0" hangingPunct="0" algn="l" rtl="0">
              <a:spcBef>
                <a:spcPct val="20000"/>
              </a:spcBef>
              <a:defRPr/>
            </a:pPr>
            <a:r>
              <a:rPr sz="1200" b="0" i="0" u="none" lang="it-it">
                <a:latin typeface="Arial" charset="0"/>
                <a:ea typeface="ＭＳ Ｐゴシック" charset="0"/>
                <a:cs typeface="ＭＳ Ｐゴシック" charset="0"/>
              </a:rPr>
              <a:t>7. </a:t>
            </a:r>
            <a:r>
              <a:rPr sz="1200" b="1" i="0" u="none" lang="it-it">
                <a:latin typeface="Arial" charset="0"/>
                <a:ea typeface="ＭＳ Ｐゴシック" charset="0"/>
                <a:cs typeface="ＭＳ Ｐゴシック" charset="0"/>
              </a:rPr>
              <a:t>Criteri per il decision-making</a:t>
            </a:r>
            <a:endParaRPr lang="it-it" sz="1200" b="1" u="none" dirty="0">
              <a:latin typeface="Arial" charset="0"/>
              <a:ea typeface="ＭＳ Ｐゴシック" charset="0"/>
              <a:cs typeface="ＭＳ Ｐゴシック" charset="0"/>
            </a:endParaRPr>
          </a:p>
        </p:txBody>
      </p:sp>
      <p:sp>
        <p:nvSpPr>
          <p:cNvPr id="23" name="Rectangle 22"/>
          <p:cNvSpPr>
            <a:spLocks noChangeArrowheads="1"/>
          </p:cNvSpPr>
          <p:nvPr/>
        </p:nvSpPr>
        <p:spPr bwMode="auto">
          <a:xfrm>
            <a:off x="6252748" y="3114553"/>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24" name="Rectangle 23"/>
          <p:cNvSpPr>
            <a:spLocks noChangeArrowheads="1"/>
          </p:cNvSpPr>
          <p:nvPr/>
        </p:nvSpPr>
        <p:spPr bwMode="auto">
          <a:xfrm>
            <a:off x="6316175" y="3153071"/>
            <a:ext cx="1827396" cy="983982"/>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nchor="ctr"/>
          <a:lstStyle/>
          <a:p>
            <a:pPr algn="l" rtl="0">
              <a:defRPr/>
            </a:pPr>
            <a:r>
              <a:rPr sz="1100" b="1" i="0" u="none" lang="it-it">
                <a:latin typeface="Arial" charset="0"/>
                <a:ea typeface="ＭＳ Ｐゴシック" charset="0"/>
                <a:cs typeface="ＭＳ Ｐゴシック" charset="0"/>
              </a:rPr>
              <a:t>3.</a:t>
            </a:r>
            <a:r>
              <a:rPr sz="1100" b="0" i="0" u="none" lang="it-it">
                <a:latin typeface="Arial" charset="0"/>
                <a:ea typeface="ＭＳ Ｐゴシック" charset="0"/>
                <a:cs typeface="ＭＳ Ｐゴシック" charset="0"/>
              </a:rPr>
              <a:t> </a:t>
            </a:r>
            <a:r>
              <a:rPr sz="1100" b="1" i="0" u="none" lang="it-it">
                <a:latin typeface="Arial" charset="0"/>
                <a:ea typeface="ＭＳ Ｐゴシック" charset="0"/>
                <a:cs typeface="ＭＳ Ｐゴシック" charset="0"/>
              </a:rPr>
              <a:t>Piano di marketing</a:t>
            </a:r>
            <a:r>
              <a:rPr sz="1100" b="0" i="0" u="none" lang="it-it">
                <a:latin typeface="Arial" charset="0"/>
                <a:ea typeface="ＭＳ Ｐゴシック" charset="0"/>
                <a:cs typeface="ＭＳ Ｐゴシック" charset="0"/>
              </a:rPr>
              <a:t> </a:t>
            </a:r>
            <a:endParaRPr lang="it-it" sz="1100" b="1" u="none" dirty="0">
              <a:latin typeface="Arial" charset="0"/>
              <a:ea typeface="ＭＳ Ｐゴシック" charset="0"/>
              <a:cs typeface="ＭＳ Ｐゴシック" charset="0"/>
            </a:endParaRPr>
          </a:p>
          <a:p>
            <a:pPr algn="l" rtl="0">
              <a:buFont typeface="Tw Cen MT" charset="0"/>
              <a:buNone/>
              <a:defRPr/>
            </a:pPr>
            <a:r>
              <a:rPr sz="1100" b="0" i="0" u="none" lang="it-it">
                <a:latin typeface="Arial" charset="0"/>
                <a:ea typeface="ＭＳ Ｐゴシック" charset="0"/>
                <a:cs typeface="Arial" charset="0"/>
              </a:rPr>
              <a:t>3.1 Definizione dei prezzi</a:t>
            </a:r>
          </a:p>
          <a:p>
            <a:pPr algn="l" rtl="0">
              <a:buFont typeface="Tw Cen MT" charset="0"/>
              <a:buNone/>
              <a:defRPr/>
            </a:pPr>
            <a:r>
              <a:rPr sz="1100" b="0" i="0" u="none" lang="it-it">
                <a:latin typeface="Arial" charset="0"/>
                <a:ea typeface="ＭＳ Ｐゴシック" charset="0"/>
                <a:cs typeface="Arial" charset="0"/>
              </a:rPr>
              <a:t>3.2 Gestione della domanda</a:t>
            </a:r>
          </a:p>
          <a:p>
            <a:pPr algn="l" rtl="0">
              <a:buFont typeface="Tw Cen MT" charset="0"/>
              <a:buNone/>
              <a:defRPr/>
            </a:pPr>
            <a:r>
              <a:rPr sz="1100" b="0" i="0" u="none" lang="it-it">
                <a:latin typeface="Arial" charset="0"/>
                <a:ea typeface="ＭＳ Ｐゴシック" charset="0"/>
                <a:cs typeface="Arial" charset="0"/>
              </a:rPr>
              <a:t>3.3 Distribuzione</a:t>
            </a:r>
          </a:p>
          <a:p>
            <a:pPr algn="l" rtl="0">
              <a:buFont typeface="Tw Cen MT" charset="0"/>
              <a:buNone/>
              <a:defRPr/>
            </a:pPr>
            <a:r>
              <a:rPr sz="1100" b="0" i="0" u="none" lang="it-it">
                <a:latin typeface="Arial" charset="0"/>
                <a:ea typeface="ＭＳ Ｐゴシック" charset="0"/>
                <a:cs typeface="Arial" charset="0"/>
              </a:rPr>
              <a:t>3.4 Promozione</a:t>
            </a:r>
            <a:endParaRPr lang="it-it" sz="1800" dirty="0">
              <a:latin typeface="Arial" charset="0"/>
              <a:ea typeface="ＭＳ Ｐゴシック" charset="0"/>
              <a:cs typeface="Arial" charset="0"/>
            </a:endParaRPr>
          </a:p>
        </p:txBody>
      </p:sp>
      <p:sp>
        <p:nvSpPr>
          <p:cNvPr id="25" name="Rectangle 24"/>
          <p:cNvSpPr>
            <a:spLocks noChangeArrowheads="1"/>
          </p:cNvSpPr>
          <p:nvPr/>
        </p:nvSpPr>
        <p:spPr bwMode="auto">
          <a:xfrm>
            <a:off x="3454895" y="4135760"/>
            <a:ext cx="2696346" cy="1813520"/>
          </a:xfrm>
          <a:prstGeom prst="rect">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26" name="Rectangle 25"/>
          <p:cNvSpPr>
            <a:spLocks noChangeArrowheads="1"/>
          </p:cNvSpPr>
          <p:nvPr/>
        </p:nvSpPr>
        <p:spPr bwMode="auto">
          <a:xfrm>
            <a:off x="3518323" y="4205102"/>
            <a:ext cx="2560910" cy="1710078"/>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nchor="ctr"/>
          <a:lstStyle/>
          <a:p>
            <a:pPr algn="l" rtl="0">
              <a:defRPr/>
            </a:pPr>
            <a:endParaRPr lang="it-it" sz="1100" b="1" u="none" dirty="0">
              <a:latin typeface="Arial" charset="0"/>
              <a:ea typeface="ＭＳ Ｐゴシック" charset="0"/>
              <a:cs typeface="ＭＳ Ｐゴシック" charset="0"/>
            </a:endParaRPr>
          </a:p>
          <a:p>
            <a:pPr algn="l" rtl="0">
              <a:defRPr/>
            </a:pPr>
            <a:endParaRPr lang="it-it" sz="1100" b="1" u="none" dirty="0">
              <a:latin typeface="Arial" charset="0"/>
              <a:ea typeface="ＭＳ Ｐゴシック" charset="0"/>
              <a:cs typeface="ＭＳ Ｐゴシック" charset="0"/>
            </a:endParaRPr>
          </a:p>
          <a:p>
            <a:pPr algn="l" rtl="0">
              <a:defRPr/>
            </a:pPr>
            <a:endParaRPr lang="it-it" sz="1100" b="1" u="none" dirty="0">
              <a:latin typeface="Arial" charset="0"/>
              <a:ea typeface="ＭＳ Ｐゴシック" charset="0"/>
              <a:cs typeface="ＭＳ Ｐゴシック" charset="0"/>
            </a:endParaRPr>
          </a:p>
          <a:p>
            <a:pPr algn="l" rtl="0">
              <a:defRPr/>
            </a:pPr>
            <a:endParaRPr lang="it-it" sz="1100" b="1" u="none" dirty="0">
              <a:latin typeface="Arial" charset="0"/>
              <a:ea typeface="ＭＳ Ｐゴシック" charset="0"/>
              <a:cs typeface="ＭＳ Ｐゴシック" charset="0"/>
            </a:endParaRPr>
          </a:p>
          <a:p>
            <a:pPr algn="l" rtl="0">
              <a:defRPr/>
            </a:pPr>
            <a:endParaRPr lang="it-it" sz="1100" b="1" u="none" dirty="0">
              <a:latin typeface="Arial" charset="0"/>
              <a:ea typeface="ＭＳ Ｐゴシック" charset="0"/>
              <a:cs typeface="ＭＳ Ｐゴシック" charset="0"/>
            </a:endParaRPr>
          </a:p>
          <a:p>
            <a:pPr algn="l" rtl="0">
              <a:defRPr/>
            </a:pPr>
            <a:endParaRPr lang="it-it" sz="1100" b="1" u="none" dirty="0">
              <a:latin typeface="Arial" charset="0"/>
              <a:ea typeface="ＭＳ Ｐゴシック" charset="0"/>
              <a:cs typeface="ＭＳ Ｐゴシック" charset="0"/>
            </a:endParaRPr>
          </a:p>
          <a:p>
            <a:pPr algn="l" rtl="0">
              <a:defRPr/>
            </a:pPr>
            <a:r>
              <a:rPr sz="1100" b="1" i="0" u="none" lang="it-it">
                <a:latin typeface="Arial" charset="0"/>
                <a:ea typeface="ＭＳ Ｐゴシック" charset="0"/>
                <a:cs typeface="ＭＳ Ｐゴシック" charset="0"/>
              </a:rPr>
              <a:t>4.</a:t>
            </a:r>
            <a:r>
              <a:rPr sz="1100" b="0" i="0" u="none" lang="it-it">
                <a:latin typeface="Arial" charset="0"/>
                <a:ea typeface="ＭＳ Ｐゴシック" charset="0"/>
                <a:cs typeface="ＭＳ Ｐゴシック" charset="0"/>
              </a:rPr>
              <a:t> </a:t>
            </a:r>
            <a:r>
              <a:rPr sz="1100" b="1" i="0" u="none" lang="it-it">
                <a:latin typeface="Arial" charset="0"/>
                <a:ea typeface="ＭＳ Ｐゴシック" charset="0"/>
                <a:cs typeface="ＭＳ Ｐゴシック" charset="0"/>
              </a:rPr>
              <a:t>Piano operativo</a:t>
            </a:r>
            <a:r>
              <a:rPr sz="1100" b="0" i="0" u="none" lang="it-it">
                <a:latin typeface="Arial" charset="0"/>
                <a:ea typeface="ＭＳ Ｐゴシック" charset="0"/>
                <a:cs typeface="ＭＳ Ｐゴシック" charset="0"/>
              </a:rPr>
              <a:t> </a:t>
            </a:r>
            <a:endParaRPr lang="it-it" sz="1100" b="1" u="none" dirty="0">
              <a:latin typeface="Arial" charset="0"/>
              <a:ea typeface="ＭＳ Ｐゴシック" charset="0"/>
              <a:cs typeface="ＭＳ Ｐゴシック" charset="0"/>
            </a:endParaRPr>
          </a:p>
          <a:p>
            <a:pPr algn="l" rtl="0">
              <a:buFont typeface="Tw Cen MT" charset="0"/>
              <a:buNone/>
              <a:defRPr/>
            </a:pPr>
            <a:r>
              <a:rPr sz="1100" b="0" i="0" u="none" lang="it-it">
                <a:latin typeface="Arial" charset="0"/>
                <a:ea typeface="ＭＳ Ｐゴシック" charset="0"/>
                <a:cs typeface="Arial" charset="0"/>
              </a:rPr>
              <a:t>4.1 Piano di produzione/distribuzione</a:t>
            </a:r>
          </a:p>
          <a:p>
            <a:pPr algn="l" rtl="0">
              <a:buFont typeface="Tw Cen MT" charset="0"/>
              <a:buNone/>
              <a:defRPr/>
            </a:pPr>
            <a:r>
              <a:rPr sz="1100" b="0" i="0" u="none" lang="it-it">
                <a:latin typeface="Arial" charset="0"/>
                <a:ea typeface="ＭＳ Ｐゴシック" charset="0"/>
                <a:cs typeface="Arial" charset="0"/>
              </a:rPr>
              <a:t>4.2 Piano tecnologico </a:t>
            </a:r>
            <a:endParaRPr lang="it-it" sz="1100" u="none" dirty="0">
              <a:latin typeface="Arial" charset="0"/>
              <a:ea typeface="ＭＳ Ｐゴシック" charset="0"/>
              <a:cs typeface="Arial" charset="0"/>
            </a:endParaRPr>
          </a:p>
          <a:p>
            <a:pPr algn="l" rtl="0">
              <a:buFont typeface="Wingdings" charset="0"/>
              <a:buNone/>
              <a:defRPr/>
            </a:pPr>
            <a:r>
              <a:rPr sz="1100" b="0" i="0" u="none" lang="it-it">
                <a:latin typeface="Arial" charset="0"/>
                <a:ea typeface="ＭＳ Ｐゴシック" charset="0"/>
                <a:cs typeface="Arial" charset="0"/>
              </a:rPr>
              <a:t>4.2.1 Esigenze di staff</a:t>
            </a:r>
          </a:p>
          <a:p>
            <a:pPr algn="l" rtl="0">
              <a:buFont typeface="Wingdings" charset="0"/>
              <a:buNone/>
              <a:defRPr/>
            </a:pPr>
            <a:r>
              <a:rPr sz="1100" b="0" i="0" u="none" lang="it-it">
                <a:latin typeface="Arial" charset="0"/>
                <a:ea typeface="ＭＳ Ｐゴシック" charset="0"/>
                <a:cs typeface="Arial" charset="0"/>
              </a:rPr>
              <a:t>4.2.2 Esigenze formative</a:t>
            </a:r>
          </a:p>
          <a:p>
            <a:pPr algn="l" rtl="0">
              <a:buFont typeface="Wingdings" charset="0"/>
              <a:buNone/>
              <a:defRPr/>
            </a:pPr>
            <a:r>
              <a:rPr sz="1100" b="0" i="0" u="none" lang="it-it">
                <a:latin typeface="Arial" charset="0"/>
                <a:ea typeface="ＭＳ Ｐゴシック" charset="0"/>
                <a:cs typeface="Arial" charset="0"/>
              </a:rPr>
              <a:t>4.2.3. Piano per la Proprietà Intellettuale</a:t>
            </a:r>
          </a:p>
          <a:p>
            <a:pPr algn="l" rtl="0">
              <a:buFont typeface="Wingdings" charset="0"/>
              <a:buNone/>
              <a:defRPr/>
            </a:pPr>
            <a:r>
              <a:rPr sz="1100" b="0" i="0" u="none" lang="it-it">
                <a:latin typeface="Arial" charset="0"/>
                <a:ea typeface="ＭＳ Ｐゴシック" charset="0"/>
                <a:cs typeface="Arial" charset="0"/>
              </a:rPr>
              <a:t>4.2.4. Piano per l’acquisizione</a:t>
            </a:r>
          </a:p>
          <a:p>
            <a:pPr algn="l" rtl="0">
              <a:buFont typeface="Wingdings" charset="0"/>
              <a:buNone/>
              <a:defRPr/>
            </a:pPr>
            <a:r>
              <a:rPr sz="1100" b="0" i="0" u="none" lang="it-it">
                <a:latin typeface="Arial" charset="0"/>
                <a:ea typeface="ＭＳ Ｐゴシック" charset="0"/>
                <a:cs typeface="Arial" charset="0"/>
              </a:rPr>
              <a:t>4.2.5. Piano per l’apprendimento organizzativo</a:t>
            </a:r>
          </a:p>
          <a:p>
            <a:pPr algn="l" rtl="0">
              <a:buFont typeface="Wingdings" charset="0"/>
              <a:buNone/>
              <a:defRPr/>
            </a:pPr>
            <a:r>
              <a:rPr sz="1100" b="0" i="0" u="none" lang="it-it">
                <a:latin typeface="Arial" charset="0"/>
                <a:ea typeface="ＭＳ Ｐゴシック" charset="0"/>
                <a:cs typeface="Arial" charset="0"/>
              </a:rPr>
              <a:t>4.2.6 Modello di allocazione dei costi</a:t>
            </a:r>
          </a:p>
          <a:p>
            <a:pPr algn="l" rtl="0">
              <a:buFont typeface="Wingdings" charset="0"/>
              <a:buNone/>
              <a:defRPr/>
            </a:pPr>
            <a:endParaRPr lang="it-it" sz="1100" u="none" dirty="0">
              <a:latin typeface="Arial" charset="0"/>
              <a:ea typeface="ＭＳ Ｐゴシック" charset="0"/>
              <a:cs typeface="Arial" charset="0"/>
            </a:endParaRPr>
          </a:p>
          <a:p>
            <a:pPr algn="l" rtl="0">
              <a:buFont typeface="Wingdings" charset="0"/>
              <a:buNone/>
              <a:defRPr/>
            </a:pPr>
            <a:r>
              <a:rPr sz="1100" b="0" i="0" u="none" lang="it-it">
                <a:latin typeface="Arial" charset="0"/>
                <a:ea typeface="ＭＳ Ｐゴシック" charset="0"/>
                <a:cs typeface="Arial" charset="0"/>
              </a:rPr>
              <a:t> </a:t>
            </a:r>
          </a:p>
          <a:p>
            <a:pPr algn="l" rtl="0">
              <a:buFont typeface="Wingdings" charset="0"/>
              <a:buNone/>
              <a:defRPr/>
            </a:pPr>
            <a:endParaRPr lang="it-it" sz="1100" u="none" dirty="0">
              <a:latin typeface="Arial" charset="0"/>
              <a:ea typeface="ＭＳ Ｐゴシック" charset="0"/>
              <a:cs typeface="Arial" charset="0"/>
            </a:endParaRPr>
          </a:p>
          <a:p>
            <a:pPr algn="l" rtl="0">
              <a:buFont typeface="Wingdings" charset="0"/>
              <a:buNone/>
              <a:defRPr/>
            </a:pPr>
            <a:endParaRPr lang="it-it" sz="1100" u="none" dirty="0">
              <a:latin typeface="Arial" charset="0"/>
              <a:ea typeface="ＭＳ Ｐゴシック" charset="0"/>
              <a:cs typeface="Arial" charset="0"/>
            </a:endParaRPr>
          </a:p>
          <a:p>
            <a:pPr algn="l" rtl="0">
              <a:buFont typeface="Wingdings" charset="0"/>
              <a:buNone/>
              <a:defRPr/>
            </a:pPr>
            <a:endParaRPr lang="it-it" sz="1100" u="none" dirty="0">
              <a:latin typeface="Arial" charset="0"/>
              <a:ea typeface="ＭＳ Ｐゴシック" charset="0"/>
              <a:cs typeface="Arial" charset="0"/>
            </a:endParaRPr>
          </a:p>
          <a:p>
            <a:pPr lvl="1" algn="l" rtl="0">
              <a:buFont typeface="Wingdings" charset="0"/>
              <a:buNone/>
              <a:defRPr/>
            </a:pPr>
            <a:endParaRPr lang="it-it" sz="1100" u="none" dirty="0">
              <a:latin typeface="Arial" charset="0"/>
              <a:ea typeface="ＭＳ Ｐゴシック" charset="0"/>
              <a:cs typeface="Arial" charset="0"/>
            </a:endParaRPr>
          </a:p>
          <a:p>
            <a:pPr lvl="1" algn="l" rtl="0">
              <a:buFont typeface="Wingdings" charset="0"/>
              <a:buNone/>
              <a:defRPr/>
            </a:pPr>
            <a:endParaRPr lang="it-it" sz="1100" u="none" dirty="0">
              <a:latin typeface="Arial" charset="0"/>
              <a:ea typeface="ＭＳ Ｐゴシック" charset="0"/>
              <a:cs typeface="Arial" charset="0"/>
            </a:endParaRPr>
          </a:p>
        </p:txBody>
      </p:sp>
      <p:sp>
        <p:nvSpPr>
          <p:cNvPr id="27" name="Rectangle 26"/>
          <p:cNvSpPr>
            <a:spLocks noChangeArrowheads="1"/>
          </p:cNvSpPr>
          <p:nvPr/>
        </p:nvSpPr>
        <p:spPr bwMode="auto">
          <a:xfrm>
            <a:off x="1217713" y="3166553"/>
            <a:ext cx="1981200" cy="1066800"/>
          </a:xfrm>
          <a:prstGeom prst="rect">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28" name="Rectangle 27"/>
          <p:cNvSpPr>
            <a:spLocks noChangeArrowheads="1"/>
          </p:cNvSpPr>
          <p:nvPr/>
        </p:nvSpPr>
        <p:spPr bwMode="auto">
          <a:xfrm>
            <a:off x="1281140" y="3210310"/>
            <a:ext cx="1827396" cy="983982"/>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nchor="ctr"/>
          <a:lstStyle/>
          <a:p>
            <a:pPr marL="342900" indent="-342900" eaLnBrk="0" hangingPunct="0" algn="l" rtl="0">
              <a:spcBef>
                <a:spcPct val="20000"/>
              </a:spcBef>
              <a:defRPr/>
            </a:pPr>
            <a:r>
              <a:rPr sz="1100" b="1" i="0" u="none" lang="it-it">
                <a:latin typeface="Arial" charset="0"/>
                <a:ea typeface="ＭＳ Ｐゴシック" charset="0"/>
                <a:cs typeface="ＭＳ Ｐゴシック" charset="0"/>
              </a:rPr>
              <a:t>6.</a:t>
            </a:r>
            <a:r>
              <a:rPr sz="1100" b="0" i="0" u="none" lang="it-it">
                <a:latin typeface="Arial" charset="0"/>
                <a:ea typeface="ＭＳ Ｐゴシック" charset="0"/>
                <a:cs typeface="ＭＳ Ｐゴシック" charset="0"/>
              </a:rPr>
              <a:t> </a:t>
            </a:r>
            <a:r>
              <a:rPr sz="1100" b="1" i="0" u="none" lang="it-it">
                <a:latin typeface="Arial" charset="0"/>
                <a:ea typeface="ＭＳ Ｐゴシック" charset="0"/>
                <a:cs typeface="ＭＳ Ｐゴシック" charset="0"/>
              </a:rPr>
              <a:t>Analisi dei rischi</a:t>
            </a:r>
            <a:r>
              <a:rPr sz="1100" b="0" i="0" u="none" lang="it-it">
                <a:latin typeface="Arial" charset="0"/>
                <a:ea typeface="ＭＳ Ｐゴシック" charset="0"/>
                <a:cs typeface="ＭＳ Ｐゴシック" charset="0"/>
              </a:rPr>
              <a:t> </a:t>
            </a:r>
            <a:endParaRPr lang="it-it" sz="1100" b="1" u="none" dirty="0">
              <a:latin typeface="Arial" charset="0"/>
              <a:ea typeface="ＭＳ Ｐゴシック" charset="0"/>
              <a:cs typeface="ＭＳ Ｐゴシック" charset="0"/>
            </a:endParaRPr>
          </a:p>
          <a:p>
            <a:pPr marL="285750" indent="-285750" eaLnBrk="0" hangingPunct="0" algn="l" rtl="0">
              <a:spcBef>
                <a:spcPct val="20000"/>
              </a:spcBef>
              <a:buFont typeface="Tw Cen MT" charset="0"/>
              <a:buNone/>
              <a:defRPr/>
            </a:pPr>
            <a:r>
              <a:rPr sz="1100" b="0" i="0" u="none" lang="it-it">
                <a:latin typeface="Arial" charset="0"/>
                <a:ea typeface="ＭＳ Ｐゴシック" charset="0"/>
                <a:cs typeface="ＭＳ Ｐゴシック" charset="0"/>
              </a:rPr>
              <a:t>6.1 Valutazione dei rischi</a:t>
            </a:r>
          </a:p>
          <a:p>
            <a:pPr marL="285750" indent="-285750" eaLnBrk="0" hangingPunct="0" algn="l" rtl="0">
              <a:spcBef>
                <a:spcPct val="20000"/>
              </a:spcBef>
              <a:buFont typeface="Tw Cen MT" charset="0"/>
              <a:buNone/>
              <a:defRPr/>
            </a:pPr>
            <a:r>
              <a:rPr sz="1100" b="0" i="0" u="none" lang="it-it">
                <a:latin typeface="Arial" charset="0"/>
                <a:ea typeface="ＭＳ Ｐゴシック" charset="0"/>
                <a:cs typeface="ＭＳ Ｐゴシック" charset="0"/>
              </a:rPr>
              <a:t>6.2 Piano di gestione dei rischi</a:t>
            </a:r>
            <a:endParaRPr lang="it-it" sz="1100" u="none" dirty="0">
              <a:latin typeface="Arial" charset="0"/>
              <a:ea typeface="ＭＳ Ｐゴシック" charset="0"/>
              <a:cs typeface="ＭＳ Ｐゴシック" charset="0"/>
            </a:endParaRPr>
          </a:p>
        </p:txBody>
      </p:sp>
      <p:sp>
        <p:nvSpPr>
          <p:cNvPr id="29" name="Rectangle 28"/>
          <p:cNvSpPr>
            <a:spLocks noChangeArrowheads="1"/>
          </p:cNvSpPr>
          <p:nvPr/>
        </p:nvSpPr>
        <p:spPr bwMode="auto">
          <a:xfrm>
            <a:off x="1217713" y="4534705"/>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30" name="Rectangle 29"/>
          <p:cNvSpPr>
            <a:spLocks noChangeArrowheads="1"/>
          </p:cNvSpPr>
          <p:nvPr/>
        </p:nvSpPr>
        <p:spPr bwMode="auto">
          <a:xfrm>
            <a:off x="1281140" y="4573223"/>
            <a:ext cx="1827396" cy="983982"/>
          </a:xfrm>
          <a:prstGeom prst="rect">
            <a:avLst/>
          </a:prstGeom>
          <a:gradFill>
            <a:gsLst>
              <a:gs pos="9000">
                <a:schemeClr val="bg1"/>
              </a:gs>
              <a:gs pos="100000">
                <a:schemeClr val="bg1">
                  <a:lumMod val="95000"/>
                </a:schemeClr>
              </a:gs>
            </a:gsLst>
            <a:lin ang="5400000" scaled="1"/>
          </a:gradFill>
          <a:ln w="9525" algn="ctr">
            <a:noFill/>
            <a:miter lim="800000"/>
            <a:headEnd/>
            <a:tailEnd/>
          </a:ln>
          <a:effectLst/>
          <a:scene3d>
            <a:camera prst="orthographicFront"/>
            <a:lightRig rig="balanced" dir="t"/>
          </a:scene3d>
          <a:sp3d prstMaterial="metal"/>
        </p:spPr>
        <p:txBody>
          <a:bodyPr anchor="ctr"/>
          <a:lstStyle/>
          <a:p>
            <a:pPr marL="342900" indent="-342900" eaLnBrk="0" hangingPunct="0" algn="l" rtl="0">
              <a:spcBef>
                <a:spcPct val="20000"/>
              </a:spcBef>
              <a:defRPr/>
            </a:pPr>
            <a:r>
              <a:rPr sz="1050" b="1" i="0" u="none" lang="it-it">
                <a:latin typeface="Arial" charset="0"/>
                <a:ea typeface="ＭＳ Ｐゴシック" charset="0"/>
                <a:cs typeface="ＭＳ Ｐゴシック" charset="0"/>
              </a:rPr>
              <a:t>5.</a:t>
            </a:r>
            <a:r>
              <a:rPr sz="1050" b="0" i="0" u="none" lang="it-it">
                <a:latin typeface="Arial" charset="0"/>
                <a:ea typeface="ＭＳ Ｐゴシック" charset="0"/>
                <a:cs typeface="ＭＳ Ｐゴシック" charset="0"/>
              </a:rPr>
              <a:t> </a:t>
            </a:r>
            <a:r>
              <a:rPr sz="1050" b="1" i="0" u="none" lang="it-it">
                <a:latin typeface="Arial" charset="0"/>
                <a:ea typeface="ＭＳ Ｐゴシック" charset="0"/>
                <a:cs typeface="ＭＳ Ｐゴシック" charset="0"/>
              </a:rPr>
              <a:t>Piano finanziario</a:t>
            </a:r>
            <a:r>
              <a:rPr sz="1050" b="0" i="0" u="none" lang="it-it">
                <a:latin typeface="Arial" charset="0"/>
                <a:ea typeface="ＭＳ Ｐゴシック" charset="0"/>
                <a:cs typeface="ＭＳ Ｐゴシック" charset="0"/>
              </a:rPr>
              <a:t> </a:t>
            </a:r>
            <a:endParaRPr lang="it-it" sz="1050" b="1" u="none" dirty="0">
              <a:latin typeface="Arial" charset="0"/>
              <a:ea typeface="ＭＳ Ｐゴシック" charset="0"/>
              <a:cs typeface="ＭＳ Ｐゴシック" charset="0"/>
            </a:endParaRPr>
          </a:p>
          <a:p>
            <a:pPr marL="285750" indent="-285750" eaLnBrk="0" hangingPunct="0" algn="l" rtl="0">
              <a:spcBef>
                <a:spcPct val="20000"/>
              </a:spcBef>
              <a:buFont typeface="Tw Cen MT" charset="0"/>
              <a:buNone/>
              <a:defRPr/>
            </a:pPr>
            <a:r>
              <a:rPr sz="1050" b="0" i="0" u="none" lang="it-it">
                <a:latin typeface="Arial" charset="0"/>
                <a:ea typeface="ＭＳ Ｐゴシック" charset="0"/>
                <a:cs typeface="ＭＳ Ｐゴシック" charset="0"/>
              </a:rPr>
              <a:t>5.1 Finanziamento corrente</a:t>
            </a:r>
          </a:p>
          <a:p>
            <a:pPr marL="285750" indent="-285750" eaLnBrk="0" hangingPunct="0" algn="l" rtl="0">
              <a:spcBef>
                <a:spcPct val="20000"/>
              </a:spcBef>
              <a:buFont typeface="Tw Cen MT" charset="0"/>
              <a:buNone/>
              <a:defRPr/>
            </a:pPr>
            <a:r>
              <a:rPr sz="1050" b="0" i="0" u="none" lang="it-it">
                <a:latin typeface="Arial" charset="0"/>
                <a:ea typeface="ＭＳ Ｐゴシック" charset="0"/>
                <a:cs typeface="ＭＳ Ｐゴシック" charset="0"/>
              </a:rPr>
              <a:t>5.2 Piano di finanziamento</a:t>
            </a:r>
          </a:p>
          <a:p>
            <a:pPr marL="285750" indent="-285750" eaLnBrk="0" hangingPunct="0" algn="l" rtl="0">
              <a:spcBef>
                <a:spcPct val="20000"/>
              </a:spcBef>
              <a:buFont typeface="Tw Cen MT" charset="0"/>
              <a:buNone/>
              <a:defRPr/>
            </a:pPr>
            <a:r>
              <a:rPr sz="1050" b="0" i="0" u="none" lang="it-it">
                <a:latin typeface="Arial" charset="0"/>
                <a:ea typeface="ＭＳ Ｐゴシック" charset="0"/>
                <a:cs typeface="ＭＳ Ｐゴシック" charset="0"/>
              </a:rPr>
              <a:t>5.3 Previsioni finanziarie</a:t>
            </a:r>
            <a:endParaRPr lang="it-it" sz="1050" u="none" dirty="0">
              <a:latin typeface="Arial" charset="0"/>
              <a:ea typeface="ＭＳ Ｐゴシック" charset="0"/>
              <a:cs typeface="ＭＳ Ｐゴシック" charset="0"/>
            </a:endParaRPr>
          </a:p>
        </p:txBody>
      </p:sp>
      <p:sp>
        <p:nvSpPr>
          <p:cNvPr id="31" name="Bent-Up Arrow 53"/>
          <p:cNvSpPr>
            <a:spLocks noChangeArrowheads="1"/>
          </p:cNvSpPr>
          <p:nvPr/>
        </p:nvSpPr>
        <p:spPr bwMode="auto">
          <a:xfrm rot="16200000" flipV="1">
            <a:off x="2599929" y="558956"/>
            <a:ext cx="600075" cy="1563688"/>
          </a:xfrm>
          <a:custGeom>
            <a:avLst/>
            <a:gdLst>
              <a:gd name="T0" fmla="*/ 472579 w 571500"/>
              <a:gd name="T1" fmla="*/ 0 h 1557338"/>
              <a:gd name="T2" fmla="*/ 315053 w 571500"/>
              <a:gd name="T3" fmla="*/ 143981 h 1557338"/>
              <a:gd name="T4" fmla="*/ 0 w 571500"/>
              <a:gd name="T5" fmla="*/ 1497401 h 1557338"/>
              <a:gd name="T6" fmla="*/ 275670 w 571500"/>
              <a:gd name="T7" fmla="*/ 1569391 h 1557338"/>
              <a:gd name="T8" fmla="*/ 551342 w 571500"/>
              <a:gd name="T9" fmla="*/ 856687 h 1557338"/>
              <a:gd name="T10" fmla="*/ 630105 w 571500"/>
              <a:gd name="T11" fmla="*/ 143981 h 1557338"/>
              <a:gd name="T12" fmla="*/ 0 60000 65536"/>
              <a:gd name="T13" fmla="*/ 0 60000 65536"/>
              <a:gd name="T14" fmla="*/ 0 60000 65536"/>
              <a:gd name="T15" fmla="*/ 0 60000 65536"/>
              <a:gd name="T16" fmla="*/ 0 60000 65536"/>
              <a:gd name="T17" fmla="*/ 0 60000 65536"/>
              <a:gd name="T18" fmla="*/ 0 w 571500"/>
              <a:gd name="T19" fmla="*/ 1414463 h 1557338"/>
              <a:gd name="T20" fmla="*/ 500063 w 571500"/>
              <a:gd name="T21" fmla="*/ 1557338 h 1557338"/>
            </a:gdLst>
            <a:ahLst/>
            <a:cxnLst>
              <a:cxn ang="T12">
                <a:pos x="T0" y="T1"/>
              </a:cxn>
              <a:cxn ang="T13">
                <a:pos x="T2" y="T3"/>
              </a:cxn>
              <a:cxn ang="T14">
                <a:pos x="T4" y="T5"/>
              </a:cxn>
              <a:cxn ang="T15">
                <a:pos x="T6" y="T7"/>
              </a:cxn>
              <a:cxn ang="T16">
                <a:pos x="T8" y="T9"/>
              </a:cxn>
              <a:cxn ang="T17">
                <a:pos x="T10" y="T11"/>
              </a:cxn>
            </a:cxnLst>
            <a:rect l="T18" t="T19" r="T20" b="T21"/>
            <a:pathLst>
              <a:path w="571500" h="1557338">
                <a:moveTo>
                  <a:pt x="0" y="1414463"/>
                </a:moveTo>
                <a:lnTo>
                  <a:pt x="357188" y="1414463"/>
                </a:lnTo>
                <a:lnTo>
                  <a:pt x="357188" y="142875"/>
                </a:lnTo>
                <a:lnTo>
                  <a:pt x="285750" y="142875"/>
                </a:lnTo>
                <a:lnTo>
                  <a:pt x="428625" y="0"/>
                </a:lnTo>
                <a:lnTo>
                  <a:pt x="571500" y="142875"/>
                </a:lnTo>
                <a:lnTo>
                  <a:pt x="500063" y="142875"/>
                </a:lnTo>
                <a:lnTo>
                  <a:pt x="500063" y="1557338"/>
                </a:lnTo>
                <a:lnTo>
                  <a:pt x="0" y="1557338"/>
                </a:lnTo>
                <a:lnTo>
                  <a:pt x="0" y="1414463"/>
                </a:lnTo>
                <a:close/>
              </a:path>
            </a:pathLst>
          </a:custGeom>
          <a:gradFill rotWithShape="1">
            <a:gsLst>
              <a:gs pos="0">
                <a:srgbClr val="595959"/>
              </a:gs>
              <a:gs pos="100000">
                <a:srgbClr val="404040"/>
              </a:gs>
            </a:gsLst>
            <a:lin ang="5400000"/>
          </a:gradFill>
          <a:ln w="9525">
            <a:solidFill>
              <a:srgbClr val="262626"/>
            </a:solidFill>
            <a:miter lim="800000"/>
            <a:headEnd/>
            <a:tailEnd/>
          </a:ln>
          <a:effectLst>
            <a:outerShdw dist="23000" dir="5400000" rotWithShape="0">
              <a:srgbClr val="808080">
                <a:alpha val="34998"/>
              </a:srgbClr>
            </a:outerShdw>
          </a:effectLst>
        </p:spPr>
        <p:txBody>
          <a:bodyPr anchor="ctr"/>
          <a:lstStyle/>
          <a:p>
            <a:endParaRPr lang="it-it"/>
          </a:p>
        </p:txBody>
      </p:sp>
      <p:sp>
        <p:nvSpPr>
          <p:cNvPr id="32" name="Right Arrow 31"/>
          <p:cNvSpPr>
            <a:spLocks noChangeArrowheads="1"/>
          </p:cNvSpPr>
          <p:nvPr/>
        </p:nvSpPr>
        <p:spPr bwMode="auto">
          <a:xfrm rot="5400000" flipH="1" flipV="1">
            <a:off x="2009379" y="4199093"/>
            <a:ext cx="288925" cy="357188"/>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8"/>
              </a:srgbClr>
            </a:outerShdw>
          </a:effectLst>
        </p:spPr>
        <p:txBody>
          <a:bodyPr anchor="ctr"/>
          <a:lstStyle/>
          <a:p>
            <a:pPr algn="ctr" rtl="0">
              <a:defRPr/>
            </a:pPr>
            <a:endParaRPr lang="it-it">
              <a:solidFill>
                <a:srgbClr val="FFFFFF"/>
              </a:solidFill>
              <a:latin typeface="Calibri" pitchFamily="-112" charset="0"/>
              <a:ea typeface="ＭＳ Ｐゴシック" pitchFamily="-112" charset="-128"/>
            </a:endParaRPr>
          </a:p>
        </p:txBody>
      </p:sp>
      <p:sp>
        <p:nvSpPr>
          <p:cNvPr id="33" name="Right Arrow 32"/>
          <p:cNvSpPr>
            <a:spLocks noChangeArrowheads="1"/>
          </p:cNvSpPr>
          <p:nvPr/>
        </p:nvSpPr>
        <p:spPr bwMode="auto">
          <a:xfrm flipH="1" flipV="1">
            <a:off x="3126186" y="4919024"/>
            <a:ext cx="288925" cy="357188"/>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8"/>
              </a:srgbClr>
            </a:outerShdw>
          </a:effectLst>
        </p:spPr>
        <p:txBody>
          <a:bodyPr anchor="ctr"/>
          <a:lstStyle/>
          <a:p>
            <a:pPr algn="ctr" rtl="0">
              <a:defRPr/>
            </a:pPr>
            <a:endParaRPr lang="it-it">
              <a:solidFill>
                <a:srgbClr val="FFFFFF"/>
              </a:solidFill>
              <a:latin typeface="Calibri" pitchFamily="-112" charset="0"/>
              <a:ea typeface="ＭＳ Ｐゴシック" pitchFamily="-112" charset="-128"/>
            </a:endParaRP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0"/>
            <a:ext cx="7219950" cy="896938"/>
          </a:xfrm>
        </p:spPr>
        <p:txBody>
          <a:bodyPr/>
          <a:lstStyle/>
          <a:p>
            <a:pPr rtl="0"/>
            <a:r>
              <a:rPr sz="2400" b="0" i="0" u="none" lang="it-it"/>
              <a:t>Analisi della posizione concorrenziale sul mercato</a:t>
            </a:r>
          </a:p>
        </p:txBody>
      </p:sp>
      <p:sp>
        <p:nvSpPr>
          <p:cNvPr id="3" name="Rectangle 3"/>
          <p:cNvSpPr>
            <a:spLocks noChangeArrowheads="1"/>
          </p:cNvSpPr>
          <p:nvPr/>
        </p:nvSpPr>
        <p:spPr bwMode="auto">
          <a:xfrm>
            <a:off x="604838" y="2781300"/>
            <a:ext cx="1979612" cy="1143000"/>
          </a:xfrm>
          <a:prstGeom prst="rect">
            <a:avLst/>
          </a:prstGeom>
          <a:solidFill>
            <a:srgbClr val="FFCC00"/>
          </a:solidFill>
          <a:ln w="28575">
            <a:solidFill>
              <a:schemeClr val="bg1"/>
            </a:solidFill>
            <a:miter lim="800000"/>
            <a:headEnd/>
            <a:tailEnd/>
          </a:ln>
        </p:spPr>
        <p:txBody>
          <a:bodyPr lIns="90488" tIns="44450" rIns="90488" bIns="44450" anchor="ctr"/>
          <a:lstStyle/>
          <a:p>
            <a:pPr algn="ctr" eaLnBrk="0" hangingPunct="0" rtl="0"/>
            <a:r>
              <a:rPr sz="1800" b="1" i="0" u="none" lang="it-it">
                <a:latin typeface="Arial Narrow" pitchFamily="34" charset="0"/>
              </a:rPr>
              <a:t>Potere contrattuale</a:t>
            </a:r>
            <a:r>
              <a:rPr sz="1800" b="0" i="0" u="none" lang="it-it">
                <a:latin typeface="Arial Narrow" pitchFamily="34" charset="0"/>
              </a:rPr>
              <a:t> </a:t>
            </a:r>
          </a:p>
          <a:p>
            <a:pPr algn="ctr" eaLnBrk="0" hangingPunct="0" rtl="0"/>
            <a:r>
              <a:rPr sz="1800" b="1" i="0" u="none" lang="it-it">
                <a:latin typeface="Arial Narrow" pitchFamily="34" charset="0"/>
              </a:rPr>
              <a:t>dei</a:t>
            </a:r>
            <a:r>
              <a:rPr sz="1800" b="0" i="0" u="none" lang="it-it">
                <a:latin typeface="Arial Narrow" pitchFamily="34" charset="0"/>
              </a:rPr>
              <a:t> </a:t>
            </a:r>
          </a:p>
          <a:p>
            <a:pPr algn="ctr" eaLnBrk="0" hangingPunct="0" rtl="0"/>
            <a:r>
              <a:rPr sz="1800" b="1" i="0" u="none" lang="it-it">
                <a:latin typeface="Arial Narrow" pitchFamily="34" charset="0"/>
              </a:rPr>
              <a:t>fornitori</a:t>
            </a:r>
          </a:p>
        </p:txBody>
      </p:sp>
      <p:sp>
        <p:nvSpPr>
          <p:cNvPr id="4" name="Rectangle 4"/>
          <p:cNvSpPr>
            <a:spLocks noChangeArrowheads="1"/>
          </p:cNvSpPr>
          <p:nvPr/>
        </p:nvSpPr>
        <p:spPr bwMode="auto">
          <a:xfrm>
            <a:off x="6091238" y="2781300"/>
            <a:ext cx="1979612" cy="1143000"/>
          </a:xfrm>
          <a:prstGeom prst="rect">
            <a:avLst/>
          </a:prstGeom>
          <a:solidFill>
            <a:srgbClr val="FFCC00"/>
          </a:solidFill>
          <a:ln w="28575">
            <a:solidFill>
              <a:schemeClr val="bg1"/>
            </a:solidFill>
            <a:miter lim="800000"/>
            <a:headEnd/>
            <a:tailEnd/>
          </a:ln>
        </p:spPr>
        <p:txBody>
          <a:bodyPr lIns="90488" tIns="44450" rIns="90488" bIns="44450" anchor="ctr"/>
          <a:lstStyle/>
          <a:p>
            <a:pPr algn="ctr" eaLnBrk="0" hangingPunct="0" rtl="0"/>
            <a:r>
              <a:rPr sz="1800" b="1" i="0" u="none" lang="it-it">
                <a:latin typeface="Arial Narrow" pitchFamily="34" charset="0"/>
              </a:rPr>
              <a:t>Potere contrattuale</a:t>
            </a:r>
          </a:p>
          <a:p>
            <a:pPr algn="ctr" eaLnBrk="0" hangingPunct="0" rtl="0"/>
            <a:r>
              <a:rPr sz="1800" b="1" i="0" u="none" lang="it-it">
                <a:latin typeface="Arial Narrow" pitchFamily="34" charset="0"/>
              </a:rPr>
              <a:t>dei</a:t>
            </a:r>
          </a:p>
          <a:p>
            <a:pPr algn="ctr" eaLnBrk="0" hangingPunct="0" rtl="0"/>
            <a:r>
              <a:rPr sz="1800" b="1" i="0" u="none" lang="it-it">
                <a:latin typeface="Arial Narrow" pitchFamily="34" charset="0"/>
              </a:rPr>
              <a:t>clienti</a:t>
            </a:r>
          </a:p>
        </p:txBody>
      </p:sp>
      <p:sp>
        <p:nvSpPr>
          <p:cNvPr id="5" name="Rectangle 5"/>
          <p:cNvSpPr>
            <a:spLocks noChangeArrowheads="1"/>
          </p:cNvSpPr>
          <p:nvPr/>
        </p:nvSpPr>
        <p:spPr bwMode="auto">
          <a:xfrm>
            <a:off x="3348038" y="2781300"/>
            <a:ext cx="1979612" cy="1143000"/>
          </a:xfrm>
          <a:prstGeom prst="rect">
            <a:avLst/>
          </a:prstGeom>
          <a:solidFill>
            <a:srgbClr val="FFCC00"/>
          </a:solidFill>
          <a:ln w="28575">
            <a:solidFill>
              <a:schemeClr val="bg1"/>
            </a:solidFill>
            <a:miter lim="800000"/>
            <a:headEnd/>
            <a:tailEnd/>
          </a:ln>
        </p:spPr>
        <p:txBody>
          <a:bodyPr lIns="0" tIns="0" rIns="0" bIns="0" anchor="ctr"/>
          <a:lstStyle/>
          <a:p>
            <a:pPr algn="ctr" eaLnBrk="0" hangingPunct="0" rtl="0"/>
            <a:r>
              <a:rPr sz="1800" b="1" i="0" u="none" lang="it-it">
                <a:latin typeface="Arial Narrow" pitchFamily="34" charset="0"/>
              </a:rPr>
              <a:t>Minacce</a:t>
            </a:r>
          </a:p>
        </p:txBody>
      </p:sp>
      <p:sp>
        <p:nvSpPr>
          <p:cNvPr id="6" name="Rectangle 6"/>
          <p:cNvSpPr>
            <a:spLocks noChangeArrowheads="1"/>
          </p:cNvSpPr>
          <p:nvPr/>
        </p:nvSpPr>
        <p:spPr bwMode="auto">
          <a:xfrm>
            <a:off x="3348038" y="1104900"/>
            <a:ext cx="1979612" cy="1143000"/>
          </a:xfrm>
          <a:prstGeom prst="rect">
            <a:avLst/>
          </a:prstGeom>
          <a:solidFill>
            <a:srgbClr val="FFCC00"/>
          </a:solidFill>
          <a:ln w="28575">
            <a:solidFill>
              <a:schemeClr val="bg1"/>
            </a:solidFill>
            <a:miter lim="800000"/>
            <a:headEnd/>
            <a:tailEnd/>
          </a:ln>
        </p:spPr>
        <p:txBody>
          <a:bodyPr lIns="90488" tIns="44450" rIns="90488" bIns="44450" anchor="ctr"/>
          <a:lstStyle/>
          <a:p>
            <a:pPr algn="ctr" eaLnBrk="0" hangingPunct="0" rtl="0"/>
            <a:r>
              <a:rPr sz="1800" b="1" i="0" u="none" lang="it-it">
                <a:latin typeface="Arial Narrow" pitchFamily="34" charset="0"/>
              </a:rPr>
              <a:t>da parte dei</a:t>
            </a:r>
          </a:p>
          <a:p>
            <a:pPr algn="ctr" eaLnBrk="0" hangingPunct="0" rtl="0"/>
            <a:r>
              <a:rPr sz="1800" b="1" i="0" u="none" lang="it-it">
                <a:latin typeface="Arial Narrow" pitchFamily="34" charset="0"/>
              </a:rPr>
              <a:t>nuovi arrivati</a:t>
            </a:r>
          </a:p>
        </p:txBody>
      </p:sp>
      <p:sp>
        <p:nvSpPr>
          <p:cNvPr id="7" name="Rectangle 7"/>
          <p:cNvSpPr>
            <a:spLocks noChangeArrowheads="1"/>
          </p:cNvSpPr>
          <p:nvPr/>
        </p:nvSpPr>
        <p:spPr bwMode="auto">
          <a:xfrm>
            <a:off x="3348038" y="4457700"/>
            <a:ext cx="1979612" cy="1143000"/>
          </a:xfrm>
          <a:prstGeom prst="rect">
            <a:avLst/>
          </a:prstGeom>
          <a:solidFill>
            <a:srgbClr val="FFCC00"/>
          </a:solidFill>
          <a:ln w="28575">
            <a:solidFill>
              <a:schemeClr val="bg1"/>
            </a:solidFill>
            <a:miter lim="800000"/>
            <a:headEnd/>
            <a:tailEnd/>
          </a:ln>
        </p:spPr>
        <p:txBody>
          <a:bodyPr lIns="90488" tIns="44450" rIns="90488" bIns="44450" anchor="ctr"/>
          <a:lstStyle/>
          <a:p>
            <a:pPr algn="ctr" eaLnBrk="0" hangingPunct="0" rtl="0"/>
            <a:r>
              <a:rPr sz="1800" b="1" i="0" u="none" lang="it-it">
                <a:latin typeface="Arial Narrow" pitchFamily="34" charset="0"/>
              </a:rPr>
              <a:t>da parte dei</a:t>
            </a:r>
          </a:p>
          <a:p>
            <a:pPr algn="ctr" eaLnBrk="0" hangingPunct="0" rtl="0"/>
            <a:r>
              <a:rPr sz="1800" b="1" i="0" u="none" lang="it-it">
                <a:latin typeface="Arial Narrow" pitchFamily="34" charset="0"/>
              </a:rPr>
              <a:t>prodotti sostitutivi</a:t>
            </a:r>
          </a:p>
        </p:txBody>
      </p:sp>
      <p:cxnSp>
        <p:nvCxnSpPr>
          <p:cNvPr id="8" name="AutoShape 8"/>
          <p:cNvCxnSpPr>
            <a:cxnSpLocks noChangeShapeType="1"/>
            <a:stCxn id="5" idx="1"/>
            <a:endCxn id="3" idx="3"/>
          </p:cNvCxnSpPr>
          <p:nvPr/>
        </p:nvCxnSpPr>
        <p:spPr bwMode="auto">
          <a:xfrm rot="10800000">
            <a:off x="2598738" y="3352800"/>
            <a:ext cx="735012" cy="0"/>
          </a:xfrm>
          <a:prstGeom prst="straightConnector1">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cxnSp>
      <p:cxnSp>
        <p:nvCxnSpPr>
          <p:cNvPr id="9" name="AutoShape 9"/>
          <p:cNvCxnSpPr>
            <a:cxnSpLocks noChangeShapeType="1"/>
            <a:stCxn id="5" idx="0"/>
            <a:endCxn id="6" idx="2"/>
          </p:cNvCxnSpPr>
          <p:nvPr/>
        </p:nvCxnSpPr>
        <p:spPr bwMode="auto">
          <a:xfrm rot="16200000">
            <a:off x="4086225" y="2514601"/>
            <a:ext cx="504825" cy="0"/>
          </a:xfrm>
          <a:prstGeom prst="straightConnector1">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cxnSp>
      <p:cxnSp>
        <p:nvCxnSpPr>
          <p:cNvPr id="10" name="AutoShape 10"/>
          <p:cNvCxnSpPr>
            <a:cxnSpLocks noChangeShapeType="1"/>
            <a:stCxn id="5" idx="3"/>
            <a:endCxn id="4" idx="1"/>
          </p:cNvCxnSpPr>
          <p:nvPr/>
        </p:nvCxnSpPr>
        <p:spPr bwMode="auto">
          <a:xfrm>
            <a:off x="5341938" y="3352800"/>
            <a:ext cx="735012" cy="0"/>
          </a:xfrm>
          <a:prstGeom prst="straightConnector1">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cxnSp>
      <p:cxnSp>
        <p:nvCxnSpPr>
          <p:cNvPr id="11" name="AutoShape 11"/>
          <p:cNvCxnSpPr>
            <a:cxnSpLocks noChangeShapeType="1"/>
            <a:stCxn id="5" idx="2"/>
            <a:endCxn id="7" idx="0"/>
          </p:cNvCxnSpPr>
          <p:nvPr/>
        </p:nvCxnSpPr>
        <p:spPr bwMode="auto">
          <a:xfrm rot="5400000">
            <a:off x="4086225" y="4191001"/>
            <a:ext cx="504825" cy="0"/>
          </a:xfrm>
          <a:prstGeom prst="straightConnector1">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cxnSp>
      <p:sp>
        <p:nvSpPr>
          <p:cNvPr id="12" name="Arc 12"/>
          <p:cNvSpPr>
            <a:spLocks/>
          </p:cNvSpPr>
          <p:nvPr/>
        </p:nvSpPr>
        <p:spPr bwMode="auto">
          <a:xfrm>
            <a:off x="3929063" y="2857500"/>
            <a:ext cx="815975" cy="457200"/>
          </a:xfrm>
          <a:custGeom>
            <a:avLst/>
            <a:gdLst>
              <a:gd name="T0" fmla="*/ 0 w 38523"/>
              <a:gd name="T1" fmla="*/ 2147483647 h 21600"/>
              <a:gd name="T2" fmla="*/ 2147483647 w 38523"/>
              <a:gd name="T3" fmla="*/ 2147483647 h 21600"/>
              <a:gd name="T4" fmla="*/ 2147483647 w 38523"/>
              <a:gd name="T5" fmla="*/ 2147483647 h 21600"/>
              <a:gd name="T6" fmla="*/ 0 60000 65536"/>
              <a:gd name="T7" fmla="*/ 0 60000 65536"/>
              <a:gd name="T8" fmla="*/ 0 60000 65536"/>
              <a:gd name="T9" fmla="*/ 0 w 38523"/>
              <a:gd name="T10" fmla="*/ 0 h 21600"/>
              <a:gd name="T11" fmla="*/ 38523 w 38523"/>
              <a:gd name="T12" fmla="*/ 21600 h 21600"/>
            </a:gdLst>
            <a:ahLst/>
            <a:cxnLst>
              <a:cxn ang="T6">
                <a:pos x="T0" y="T1"/>
              </a:cxn>
              <a:cxn ang="T7">
                <a:pos x="T2" y="T3"/>
              </a:cxn>
              <a:cxn ang="T8">
                <a:pos x="T4" y="T5"/>
              </a:cxn>
            </a:cxnLst>
            <a:rect l="T9" t="T10" r="T11" b="T12"/>
            <a:pathLst>
              <a:path w="38523" h="21600" fill="none" extrusionOk="0">
                <a:moveTo>
                  <a:pt x="-1" y="12186"/>
                </a:moveTo>
                <a:cubicBezTo>
                  <a:pt x="3608" y="4733"/>
                  <a:pt x="11160" y="-1"/>
                  <a:pt x="19441" y="0"/>
                </a:cubicBezTo>
                <a:cubicBezTo>
                  <a:pt x="27435" y="0"/>
                  <a:pt x="34776" y="4415"/>
                  <a:pt x="38522" y="11478"/>
                </a:cubicBezTo>
              </a:path>
              <a:path w="38523" h="21600" stroke="0" extrusionOk="0">
                <a:moveTo>
                  <a:pt x="-1" y="12186"/>
                </a:moveTo>
                <a:cubicBezTo>
                  <a:pt x="3608" y="4733"/>
                  <a:pt x="11160" y="-1"/>
                  <a:pt x="19441" y="0"/>
                </a:cubicBezTo>
                <a:cubicBezTo>
                  <a:pt x="27435" y="0"/>
                  <a:pt x="34776" y="4415"/>
                  <a:pt x="38522" y="11478"/>
                </a:cubicBezTo>
                <a:lnTo>
                  <a:pt x="19441" y="21600"/>
                </a:lnTo>
                <a:lnTo>
                  <a:pt x="-1" y="12186"/>
                </a:lnTo>
                <a:close/>
              </a:path>
            </a:pathLst>
          </a:custGeom>
          <a:noFill/>
          <a:ln w="381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3" name="Arc 13"/>
          <p:cNvSpPr>
            <a:spLocks/>
          </p:cNvSpPr>
          <p:nvPr/>
        </p:nvSpPr>
        <p:spPr bwMode="auto">
          <a:xfrm>
            <a:off x="3910013" y="3390900"/>
            <a:ext cx="855662" cy="457200"/>
          </a:xfrm>
          <a:custGeom>
            <a:avLst/>
            <a:gdLst>
              <a:gd name="T0" fmla="*/ 2147483647 w 40319"/>
              <a:gd name="T1" fmla="*/ 2147483647 h 21600"/>
              <a:gd name="T2" fmla="*/ 0 w 40319"/>
              <a:gd name="T3" fmla="*/ 2147483647 h 21600"/>
              <a:gd name="T4" fmla="*/ 2147483647 w 40319"/>
              <a:gd name="T5" fmla="*/ 0 h 21600"/>
              <a:gd name="T6" fmla="*/ 0 60000 65536"/>
              <a:gd name="T7" fmla="*/ 0 60000 65536"/>
              <a:gd name="T8" fmla="*/ 0 60000 65536"/>
              <a:gd name="T9" fmla="*/ 0 w 40319"/>
              <a:gd name="T10" fmla="*/ 0 h 21600"/>
              <a:gd name="T11" fmla="*/ 40319 w 40319"/>
              <a:gd name="T12" fmla="*/ 21600 h 21600"/>
            </a:gdLst>
            <a:ahLst/>
            <a:cxnLst>
              <a:cxn ang="T6">
                <a:pos x="T0" y="T1"/>
              </a:cxn>
              <a:cxn ang="T7">
                <a:pos x="T2" y="T3"/>
              </a:cxn>
              <a:cxn ang="T8">
                <a:pos x="T4" y="T5"/>
              </a:cxn>
            </a:cxnLst>
            <a:rect l="T9" t="T10" r="T11" b="T12"/>
            <a:pathLst>
              <a:path w="40319" h="21600" fill="none" extrusionOk="0">
                <a:moveTo>
                  <a:pt x="40318" y="8032"/>
                </a:moveTo>
                <a:cubicBezTo>
                  <a:pt x="37035" y="16227"/>
                  <a:pt x="29096" y="21599"/>
                  <a:pt x="20268" y="21600"/>
                </a:cubicBezTo>
                <a:cubicBezTo>
                  <a:pt x="11218" y="21600"/>
                  <a:pt x="3128" y="15958"/>
                  <a:pt x="-1" y="7467"/>
                </a:cubicBezTo>
              </a:path>
              <a:path w="40319" h="21600" stroke="0" extrusionOk="0">
                <a:moveTo>
                  <a:pt x="40318" y="8032"/>
                </a:moveTo>
                <a:cubicBezTo>
                  <a:pt x="37035" y="16227"/>
                  <a:pt x="29096" y="21599"/>
                  <a:pt x="20268" y="21600"/>
                </a:cubicBezTo>
                <a:cubicBezTo>
                  <a:pt x="11218" y="21600"/>
                  <a:pt x="3128" y="15958"/>
                  <a:pt x="-1" y="7467"/>
                </a:cubicBezTo>
                <a:lnTo>
                  <a:pt x="20268" y="0"/>
                </a:lnTo>
                <a:lnTo>
                  <a:pt x="40318" y="8032"/>
                </a:lnTo>
                <a:close/>
              </a:path>
            </a:pathLst>
          </a:custGeom>
          <a:noFill/>
          <a:ln w="381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4" name="Text Box 14"/>
          <p:cNvSpPr txBox="1">
            <a:spLocks noChangeArrowheads="1"/>
          </p:cNvSpPr>
          <p:nvPr/>
        </p:nvSpPr>
        <p:spPr bwMode="auto">
          <a:xfrm>
            <a:off x="7380288" y="5349875"/>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l" rtl="0"/>
            <a:r>
              <a:rPr sz="1200" b="0" i="0" u="none" lang="it-it"/>
              <a:t>Michael Porter</a:t>
            </a:r>
          </a:p>
          <a:p>
            <a:pPr algn="l" rtl="0"/>
            <a:r>
              <a:rPr sz="1200" b="0" i="0" u="none" lang="it-it"/>
              <a:t>Harvard Business School</a:t>
            </a:r>
            <a:endParaRPr lang="it-it" sz="1200" u="none"/>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23850" y="238125"/>
            <a:ext cx="8496300" cy="617538"/>
          </a:xfrm>
        </p:spPr>
        <p:txBody>
          <a:bodyPr/>
          <a:lstStyle/>
          <a:p>
            <a:pPr rtl="0"/>
            <a:r>
              <a:rPr b="0" i="0" u="none" lang="it-it"/>
              <a:t>Marketing</a:t>
            </a:r>
          </a:p>
        </p:txBody>
      </p:sp>
      <p:sp>
        <p:nvSpPr>
          <p:cNvPr id="3" name="Textplatzhalter 2"/>
          <p:cNvSpPr txBox="1">
            <a:spLocks/>
          </p:cNvSpPr>
          <p:nvPr/>
        </p:nvSpPr>
        <p:spPr bwMode="gray">
          <a:xfrm>
            <a:off x="323850" y="1196975"/>
            <a:ext cx="8496300" cy="33655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6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2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algn="l" rtl="0">
              <a:lnSpc>
                <a:spcPct val="80000"/>
              </a:lnSpc>
            </a:pPr>
            <a:r>
              <a:rPr sz="2400" b="0" i="0" u="none" lang="it-it"/>
              <a:t>Il marketing facilita la distribuzione di beni e servizi in seno a una società, in particolare nei mercati liberi.</a:t>
            </a:r>
            <a:br>
              <a:rPr lang="it-it" sz="2400" u="none" dirty="0" smtClean="0"/>
            </a:br>
            <a:endParaRPr lang="it-it" sz="2400" u="none" dirty="0" smtClean="0"/>
          </a:p>
        </p:txBody>
      </p:sp>
      <p:grpSp>
        <p:nvGrpSpPr>
          <p:cNvPr id="4" name="Gruppieren 10"/>
          <p:cNvGrpSpPr>
            <a:grpSpLocks/>
          </p:cNvGrpSpPr>
          <p:nvPr/>
        </p:nvGrpSpPr>
        <p:grpSpPr bwMode="auto">
          <a:xfrm>
            <a:off x="395288" y="2095500"/>
            <a:ext cx="8423275" cy="3562350"/>
            <a:chOff x="323850" y="2095749"/>
            <a:chExt cx="8494713" cy="3561386"/>
          </a:xfrm>
        </p:grpSpPr>
        <p:sp>
          <p:nvSpPr>
            <p:cNvPr id="5" name="Rectangle 19"/>
            <p:cNvSpPr>
              <a:spLocks noChangeArrowheads="1"/>
            </p:cNvSpPr>
            <p:nvPr/>
          </p:nvSpPr>
          <p:spPr bwMode="gray">
            <a:xfrm>
              <a:off x="323850" y="2095749"/>
              <a:ext cx="2614350" cy="540000"/>
            </a:xfrm>
            <a:prstGeom prst="rect">
              <a:avLst/>
            </a:prstGeom>
            <a:solidFill>
              <a:srgbClr val="6699FF"/>
            </a:solidFill>
            <a:ln w="12700">
              <a:solidFill>
                <a:srgbClr val="C0C0C0"/>
              </a:solidFill>
              <a:miter lim="800000"/>
              <a:headEnd/>
              <a:tailEnd/>
            </a:ln>
            <a:effectLst>
              <a:outerShdw blurRad="127000" dist="63500" dir="2700000" algn="tl" rotWithShape="0">
                <a:srgbClr val="808080">
                  <a:alpha val="39999"/>
                </a:srgbClr>
              </a:outerShdw>
            </a:effectLst>
          </p:spPr>
          <p:txBody>
            <a:bodyPr lIns="0" tIns="0" rIns="0" bIns="0" anchor="ctr"/>
            <a:lstStyle/>
            <a:p>
              <a:pPr algn="ctr" defTabSz="801688" eaLnBrk="0" hangingPunct="0" rtl="0">
                <a:defRPr/>
              </a:pPr>
              <a:r>
                <a:rPr sz="2000" b="1" i="0" u="none" lang="it-it">
                  <a:solidFill>
                    <a:srgbClr val="FFFFFF"/>
                  </a:solidFill>
                  <a:latin typeface="Times New Roman" charset="0"/>
                  <a:ea typeface="ＭＳ Ｐゴシック" charset="0"/>
                  <a:cs typeface="Arial" charset="0"/>
                </a:rPr>
                <a:t>Ricerca di mercato</a:t>
              </a:r>
            </a:p>
          </p:txBody>
        </p:sp>
        <p:sp>
          <p:nvSpPr>
            <p:cNvPr id="6" name="Rectangle 5"/>
            <p:cNvSpPr>
              <a:spLocks noChangeArrowheads="1"/>
            </p:cNvSpPr>
            <p:nvPr/>
          </p:nvSpPr>
          <p:spPr bwMode="gray">
            <a:xfrm>
              <a:off x="323851" y="2635749"/>
              <a:ext cx="2591966" cy="3021386"/>
            </a:xfrm>
            <a:prstGeom prst="rect">
              <a:avLst/>
            </a:prstGeom>
            <a:gradFill rotWithShape="1">
              <a:gsLst>
                <a:gs pos="0">
                  <a:srgbClr val="FFFFFF"/>
                </a:gs>
                <a:gs pos="100000">
                  <a:srgbClr val="DDDDDD"/>
                </a:gs>
              </a:gsLst>
              <a:lin ang="5400000" scaled="1"/>
            </a:gradFill>
            <a:ln w="12700">
              <a:solidFill>
                <a:srgbClr val="C0C0C0"/>
              </a:solidFill>
              <a:miter lim="800000"/>
              <a:headEnd/>
              <a:tailEnd/>
            </a:ln>
            <a:effectLst>
              <a:outerShdw blurRad="127000" dist="63500" dir="2700000" algn="tl" rotWithShape="0">
                <a:srgbClr val="808080">
                  <a:alpha val="39999"/>
                </a:srgbClr>
              </a:outerShdw>
            </a:effectLst>
          </p:spPr>
          <p:txBody>
            <a:bodyPr lIns="0" tIns="144000" rIns="0" bIns="0"/>
            <a:lstStyle/>
            <a:p>
              <a:pPr algn="l" rtl="0">
                <a:defRPr/>
              </a:pPr>
              <a:r>
                <a:rPr sz="1600" b="0" i="0" u="none" lang="it-it">
                  <a:latin typeface="Arial" charset="0"/>
                  <a:ea typeface="ＭＳ Ｐゴシック" charset="0"/>
                  <a:cs typeface="ＭＳ Ｐゴシック" charset="0"/>
                </a:rPr>
                <a:t>Il processo che consiste nella raccolta e interpretazione delle informazioni relative ai clienti e ai potenziali clienti. </a:t>
              </a:r>
              <a:endParaRPr lang="it-it" sz="1600" u="none" dirty="0">
                <a:latin typeface="Arial" charset="0"/>
                <a:ea typeface="ＭＳ Ｐゴシック" charset="0"/>
                <a:cs typeface="ＭＳ Ｐゴシック" charset="0"/>
              </a:endParaRPr>
            </a:p>
            <a:p>
              <a:pPr marL="323850" indent="-323850" algn="l" rtl="0">
                <a:buFontTx/>
                <a:buChar char="•"/>
                <a:defRPr/>
              </a:pPr>
              <a:r>
                <a:rPr sz="1600" b="0" i="0" u="none" lang="it-it">
                  <a:latin typeface="Arial" charset="0"/>
                  <a:ea typeface="ＭＳ Ｐゴシック" charset="0"/>
                  <a:cs typeface="Arial" charset="0"/>
                </a:rPr>
                <a:t>Prodotto (o Servizio)</a:t>
              </a:r>
            </a:p>
            <a:p>
              <a:pPr marL="323850" indent="-323850" algn="l" rtl="0">
                <a:buFontTx/>
                <a:buChar char="•"/>
                <a:defRPr/>
              </a:pPr>
              <a:r>
                <a:rPr sz="1600" b="0" i="0" u="none" lang="it-it">
                  <a:latin typeface="Arial" charset="0"/>
                  <a:ea typeface="ＭＳ Ｐゴシック" charset="0"/>
                  <a:cs typeface="Arial" charset="0"/>
                </a:rPr>
                <a:t>Posizione</a:t>
              </a:r>
            </a:p>
            <a:p>
              <a:pPr marL="323850" indent="-323850" algn="l" rtl="0">
                <a:buFontTx/>
                <a:buChar char="•"/>
                <a:defRPr/>
              </a:pPr>
              <a:r>
                <a:rPr sz="1600" b="0" i="0" u="none" lang="it-it">
                  <a:latin typeface="Arial" charset="0"/>
                  <a:ea typeface="ＭＳ Ｐゴシック" charset="0"/>
                  <a:cs typeface="Arial" charset="0"/>
                </a:rPr>
                <a:t>Prezzo</a:t>
              </a:r>
            </a:p>
            <a:p>
              <a:pPr marL="323850" indent="-323850" algn="l" rtl="0">
                <a:buFontTx/>
                <a:buChar char="•"/>
                <a:defRPr/>
              </a:pPr>
              <a:r>
                <a:rPr sz="1600" b="0" i="0" u="none" lang="it-it">
                  <a:latin typeface="Arial" charset="0"/>
                  <a:ea typeface="ＭＳ Ｐゴシック" charset="0"/>
                  <a:cs typeface="Arial" charset="0"/>
                </a:rPr>
                <a:t>Promozione </a:t>
              </a:r>
              <a:endParaRPr lang="it-it" sz="2000" u="none" dirty="0">
                <a:latin typeface="Arial" charset="0"/>
                <a:ea typeface="ＭＳ Ｐゴシック" charset="0"/>
                <a:cs typeface="Arial" charset="0"/>
              </a:endParaRPr>
            </a:p>
          </p:txBody>
        </p:sp>
        <p:sp>
          <p:nvSpPr>
            <p:cNvPr id="7" name="Rectangle 19"/>
            <p:cNvSpPr>
              <a:spLocks noChangeArrowheads="1"/>
            </p:cNvSpPr>
            <p:nvPr/>
          </p:nvSpPr>
          <p:spPr bwMode="gray">
            <a:xfrm>
              <a:off x="6083300" y="2095749"/>
              <a:ext cx="2735263" cy="540000"/>
            </a:xfrm>
            <a:prstGeom prst="rect">
              <a:avLst/>
            </a:prstGeom>
            <a:solidFill>
              <a:srgbClr val="6699FF"/>
            </a:solidFill>
            <a:ln w="12700">
              <a:solidFill>
                <a:srgbClr val="C0C0C0"/>
              </a:solidFill>
              <a:miter lim="800000"/>
              <a:headEnd/>
              <a:tailEnd/>
            </a:ln>
            <a:effectLst>
              <a:outerShdw blurRad="127000" dist="63500" dir="2700000" algn="tl" rotWithShape="0">
                <a:srgbClr val="808080">
                  <a:alpha val="39999"/>
                </a:srgbClr>
              </a:outerShdw>
            </a:effectLst>
          </p:spPr>
          <p:txBody>
            <a:bodyPr lIns="0" tIns="0" rIns="0" bIns="0" anchor="ctr"/>
            <a:lstStyle/>
            <a:p>
              <a:pPr algn="ctr" defTabSz="801688" eaLnBrk="0" hangingPunct="0" rtl="0">
                <a:defRPr/>
              </a:pPr>
              <a:r>
                <a:rPr sz="2000" b="1" i="0" u="none" lang="it-it">
                  <a:solidFill>
                    <a:srgbClr val="FFFFFF"/>
                  </a:solidFill>
                  <a:latin typeface="Times New Roman" charset="0"/>
                  <a:ea typeface="ＭＳ Ｐゴシック" charset="0"/>
                  <a:cs typeface="Arial" charset="0"/>
                </a:rPr>
                <a:t>Marketing e Tracking</a:t>
              </a:r>
            </a:p>
          </p:txBody>
        </p:sp>
        <p:sp>
          <p:nvSpPr>
            <p:cNvPr id="8" name="Rectangle 5"/>
            <p:cNvSpPr>
              <a:spLocks noChangeArrowheads="1"/>
            </p:cNvSpPr>
            <p:nvPr/>
          </p:nvSpPr>
          <p:spPr bwMode="gray">
            <a:xfrm>
              <a:off x="6083300" y="2635749"/>
              <a:ext cx="2735263" cy="3021386"/>
            </a:xfrm>
            <a:prstGeom prst="rect">
              <a:avLst/>
            </a:prstGeom>
            <a:gradFill rotWithShape="1">
              <a:gsLst>
                <a:gs pos="0">
                  <a:srgbClr val="FFFFFF"/>
                </a:gs>
                <a:gs pos="100000">
                  <a:srgbClr val="DDDDDD"/>
                </a:gs>
              </a:gsLst>
              <a:lin ang="5400000" scaled="1"/>
            </a:gradFill>
            <a:ln w="12700">
              <a:solidFill>
                <a:srgbClr val="C0C0C0"/>
              </a:solidFill>
              <a:miter lim="800000"/>
              <a:headEnd/>
              <a:tailEnd/>
            </a:ln>
            <a:effectLst>
              <a:outerShdw blurRad="127000" dist="63500" dir="2700000" algn="tl" rotWithShape="0">
                <a:srgbClr val="808080">
                  <a:alpha val="39999"/>
                </a:srgbClr>
              </a:outerShdw>
            </a:effectLst>
          </p:spPr>
          <p:txBody>
            <a:bodyPr lIns="0" tIns="144000" rIns="0" bIns="0"/>
            <a:lstStyle/>
            <a:p>
              <a:pPr algn="ctr" rtl="0">
                <a:lnSpc>
                  <a:spcPct val="110000"/>
                </a:lnSpc>
                <a:defRPr/>
              </a:pPr>
              <a:r>
                <a:rPr sz="1600" b="0" i="0" u="none" lang="it-it">
                  <a:latin typeface="Arial" charset="0"/>
                  <a:ea typeface="ＭＳ Ｐゴシック" charset="0"/>
                  <a:cs typeface="ＭＳ Ｐゴシック" charset="0"/>
                </a:rPr>
                <a:t>Il processo che consiste 	</a:t>
              </a:r>
            </a:p>
            <a:p>
              <a:pPr algn="ctr" rtl="0">
                <a:lnSpc>
                  <a:spcPct val="110000"/>
                </a:lnSpc>
                <a:defRPr/>
              </a:pPr>
              <a:r>
                <a:rPr sz="1600" b="0" i="0" u="none" lang="it-it">
                  <a:latin typeface="Arial" charset="0"/>
                  <a:ea typeface="ＭＳ Ｐゴシック" charset="0"/>
                  <a:cs typeface="ＭＳ Ｐゴシック" charset="0"/>
                </a:rPr>
                <a:t>nell’implementare delle azioni di marketing e nel monitorare i risultati del marketing. </a:t>
              </a:r>
            </a:p>
          </p:txBody>
        </p:sp>
        <p:sp>
          <p:nvSpPr>
            <p:cNvPr id="9" name="Rectangle 19"/>
            <p:cNvSpPr>
              <a:spLocks noChangeArrowheads="1"/>
            </p:cNvSpPr>
            <p:nvPr/>
          </p:nvSpPr>
          <p:spPr bwMode="gray">
            <a:xfrm>
              <a:off x="3203575" y="2095749"/>
              <a:ext cx="2735263" cy="540000"/>
            </a:xfrm>
            <a:prstGeom prst="rect">
              <a:avLst/>
            </a:prstGeom>
            <a:solidFill>
              <a:srgbClr val="6699FF"/>
            </a:solidFill>
            <a:ln w="12700">
              <a:solidFill>
                <a:srgbClr val="C0C0C0"/>
              </a:solidFill>
              <a:miter lim="800000"/>
              <a:headEnd/>
              <a:tailEnd/>
            </a:ln>
            <a:effectLst>
              <a:outerShdw blurRad="127000" dist="63500" dir="2700000" algn="tl" rotWithShape="0">
                <a:srgbClr val="808080">
                  <a:alpha val="39999"/>
                </a:srgbClr>
              </a:outerShdw>
            </a:effectLst>
          </p:spPr>
          <p:txBody>
            <a:bodyPr lIns="0" tIns="0" rIns="0" bIns="0" anchor="ctr"/>
            <a:lstStyle/>
            <a:p>
              <a:pPr algn="ctr" defTabSz="801688" eaLnBrk="0" hangingPunct="0" rtl="0">
                <a:defRPr/>
              </a:pPr>
              <a:r>
                <a:rPr sz="2000" b="1" i="0" u="none" lang="it-it">
                  <a:solidFill>
                    <a:srgbClr val="FFFFFF"/>
                  </a:solidFill>
                  <a:latin typeface="Times New Roman" charset="0"/>
                  <a:ea typeface="ＭＳ Ｐゴシック" charset="0"/>
                  <a:cs typeface="Arial" charset="0"/>
                </a:rPr>
                <a:t>Pianificazione del Marketing</a:t>
              </a:r>
            </a:p>
          </p:txBody>
        </p:sp>
        <p:sp>
          <p:nvSpPr>
            <p:cNvPr id="10" name="Rectangle 5"/>
            <p:cNvSpPr>
              <a:spLocks noChangeArrowheads="1"/>
            </p:cNvSpPr>
            <p:nvPr/>
          </p:nvSpPr>
          <p:spPr bwMode="gray">
            <a:xfrm>
              <a:off x="3203575" y="2635749"/>
              <a:ext cx="2735263" cy="3021386"/>
            </a:xfrm>
            <a:prstGeom prst="rect">
              <a:avLst/>
            </a:prstGeom>
            <a:gradFill rotWithShape="1">
              <a:gsLst>
                <a:gs pos="0">
                  <a:srgbClr val="FFFFFF"/>
                </a:gs>
                <a:gs pos="100000">
                  <a:srgbClr val="DDDDDD"/>
                </a:gs>
              </a:gsLst>
              <a:lin ang="5400000" scaled="1"/>
            </a:gradFill>
            <a:ln w="12700">
              <a:solidFill>
                <a:srgbClr val="C0C0C0"/>
              </a:solidFill>
              <a:miter lim="800000"/>
              <a:headEnd/>
              <a:tailEnd/>
            </a:ln>
            <a:effectLst>
              <a:outerShdw blurRad="127000" dist="63500" dir="2700000" algn="tl" rotWithShape="0">
                <a:srgbClr val="808080">
                  <a:alpha val="39999"/>
                </a:srgbClr>
              </a:outerShdw>
            </a:effectLst>
          </p:spPr>
          <p:txBody>
            <a:bodyPr lIns="0" tIns="144000" rIns="0" bIns="0"/>
            <a:lstStyle/>
            <a:p>
              <a:pPr algn="ctr" rtl="0">
                <a:lnSpc>
                  <a:spcPct val="110000"/>
                </a:lnSpc>
                <a:spcAft>
                  <a:spcPct val="40000"/>
                </a:spcAft>
                <a:buClr>
                  <a:srgbClr val="808080"/>
                </a:buClr>
                <a:defRPr/>
              </a:pPr>
              <a:r>
                <a:rPr sz="1600" b="0" i="0" u="none" lang="it-it">
                  <a:latin typeface="Arial" charset="0"/>
                  <a:ea typeface="ＭＳ Ｐゴシック" charset="0"/>
                  <a:cs typeface="ＭＳ Ｐゴシック" charset="0"/>
                </a:rPr>
                <a:t>Il processo che consiste nel definire gli strumenti e le procedure per il marketing.</a:t>
              </a:r>
              <a:endParaRPr lang="it-it" sz="1600" u="none" noProof="1">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0"/>
            <a:ext cx="7219950" cy="896938"/>
          </a:xfrm>
        </p:spPr>
        <p:txBody>
          <a:bodyPr/>
          <a:lstStyle/>
          <a:p>
            <a:pPr rtl="0"/>
            <a:r>
              <a:rPr b="0" i="0" u="none" lang="it-it"/>
              <a:t>Marketing Mix</a:t>
            </a:r>
            <a:endParaRPr lang="it-it" smtClean="0"/>
          </a:p>
        </p:txBody>
      </p:sp>
      <p:pic>
        <p:nvPicPr>
          <p:cNvPr id="7" name="Picture 3" descr="four_principles_of_the_mar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412875"/>
            <a:ext cx="38576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1600200" y="0"/>
            <a:ext cx="7219950" cy="896938"/>
          </a:xfrm>
        </p:spPr>
        <p:txBody>
          <a:bodyPr/>
          <a:lstStyle/>
          <a:p>
            <a:pPr rtl="0"/>
            <a:r>
              <a:rPr b="0" i="0" u="none" lang="it-it"/>
              <a:t>Pianificazione del Marketing</a:t>
            </a:r>
            <a:endParaRPr lang="it-it" smtClean="0"/>
          </a:p>
        </p:txBody>
      </p:sp>
      <p:sp>
        <p:nvSpPr>
          <p:cNvPr id="3" name="Rectangle 3"/>
          <p:cNvSpPr txBox="1">
            <a:spLocks noChangeArrowheads="1"/>
          </p:cNvSpPr>
          <p:nvPr/>
        </p:nvSpPr>
        <p:spPr bwMode="auto">
          <a:xfrm>
            <a:off x="323850" y="1125538"/>
            <a:ext cx="8569325"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6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2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algn="l" rtl="0">
              <a:spcBef>
                <a:spcPct val="40000"/>
              </a:spcBef>
            </a:pPr>
            <a:r>
              <a:rPr sz="2000" b="1" i="0" u="sng" lang="it-it"/>
              <a:t>Definire il prodotto o servizio </a:t>
            </a:r>
            <a:r>
              <a:rPr sz="2000" b="0" i="0" u="sng" lang="it-it"/>
              <a:t>da promuovere.</a:t>
            </a:r>
          </a:p>
          <a:p>
            <a:pPr algn="l" rtl="0">
              <a:spcBef>
                <a:spcPct val="40000"/>
              </a:spcBef>
            </a:pPr>
            <a:r>
              <a:rPr sz="2000" b="1" i="0" u="sng" lang="it-it"/>
              <a:t>Pianificare la strategia promozionale </a:t>
            </a:r>
            <a:r>
              <a:rPr sz="2000" b="0" i="0" u="sng" lang="it-it"/>
              <a:t>e gli strumenti necessari:</a:t>
            </a:r>
          </a:p>
          <a:p>
            <a:pPr algn="l" rtl="0">
              <a:spcBef>
                <a:spcPct val="40000"/>
              </a:spcBef>
            </a:pPr>
            <a:endParaRPr lang="it-it" sz="2000" dirty="0" smtClean="0"/>
          </a:p>
          <a:p>
            <a:pPr algn="l" rtl="0">
              <a:spcBef>
                <a:spcPct val="40000"/>
              </a:spcBef>
            </a:pPr>
            <a:endParaRPr lang="it-it" sz="2000" dirty="0" smtClean="0"/>
          </a:p>
          <a:p>
            <a:pPr algn="l" rtl="0">
              <a:spcBef>
                <a:spcPct val="40000"/>
              </a:spcBef>
            </a:pPr>
            <a:endParaRPr lang="it-it" sz="2000" dirty="0" smtClean="0"/>
          </a:p>
          <a:p>
            <a:pPr algn="l" rtl="0">
              <a:spcBef>
                <a:spcPct val="40000"/>
              </a:spcBef>
            </a:pPr>
            <a:endParaRPr lang="it-it" sz="2000" dirty="0" smtClean="0"/>
          </a:p>
          <a:p>
            <a:pPr algn="l" rtl="0">
              <a:spcBef>
                <a:spcPct val="40000"/>
              </a:spcBef>
            </a:pPr>
            <a:endParaRPr lang="it-it" sz="2000" dirty="0" smtClean="0"/>
          </a:p>
          <a:p>
            <a:pPr algn="l" rtl="0">
              <a:lnSpc>
                <a:spcPct val="110000"/>
              </a:lnSpc>
              <a:spcBef>
                <a:spcPct val="40000"/>
              </a:spcBef>
            </a:pPr>
            <a:r>
              <a:rPr sz="2000" b="1" i="0" u="sng" lang="it-it"/>
              <a:t>Definire un budget e un programma di marketing</a:t>
            </a:r>
            <a:r>
              <a:rPr sz="2000" b="0" i="0" u="sng" lang="it-it"/>
              <a:t>.</a:t>
            </a:r>
            <a:r>
              <a:rPr sz="2000" b="0" i="0" u="none" lang="it-it"/>
              <a:t> </a:t>
            </a:r>
          </a:p>
          <a:p>
            <a:pPr algn="l" rtl="0">
              <a:lnSpc>
                <a:spcPct val="110000"/>
              </a:lnSpc>
              <a:spcBef>
                <a:spcPct val="0"/>
              </a:spcBef>
            </a:pPr>
            <a:r>
              <a:rPr sz="2000" b="0" i="0" u="sng" lang="it-it"/>
              <a:t>Decidere </a:t>
            </a:r>
            <a:r>
              <a:rPr sz="2000" b="1" i="0" u="sng" lang="it-it"/>
              <a:t>come misurare la strategia</a:t>
            </a:r>
            <a:r>
              <a:rPr sz="2000" b="0" i="0" u="sng" lang="it-it"/>
              <a:t>:</a:t>
            </a:r>
            <a:r>
              <a:rPr sz="2000" b="0" i="0" u="none" lang="it-it"/>
              <a:t> </a:t>
            </a:r>
          </a:p>
          <a:p>
            <a:pPr lvl="1" algn="l" rtl="0">
              <a:lnSpc>
                <a:spcPct val="110000"/>
              </a:lnSpc>
              <a:spcBef>
                <a:spcPct val="0"/>
              </a:spcBef>
            </a:pPr>
            <a:r>
              <a:rPr sz="1800" b="0" i="0" u="none" lang="it-it">
                <a:ea typeface="Arial" pitchFamily="34" charset="0"/>
              </a:rPr>
              <a:t>Ad es.: aumento delle vendite, risposte dirette, presenza nella stampa locale, ecc.</a:t>
            </a:r>
            <a:endParaRPr lang="it-it" sz="1800" u="none" dirty="0" smtClean="0">
              <a:ea typeface="Arial" pitchFamily="34" charset="0"/>
            </a:endParaRPr>
          </a:p>
        </p:txBody>
      </p:sp>
      <p:graphicFrame>
        <p:nvGraphicFramePr>
          <p:cNvPr id="4" name="Group 33"/>
          <p:cNvGraphicFramePr>
            <a:graphicFrameLocks noGrp="1"/>
          </p:cNvGraphicFramePr>
          <p:nvPr/>
        </p:nvGraphicFramePr>
        <p:xfrm>
          <a:off x="900113" y="2205038"/>
          <a:ext cx="7343775" cy="1728788"/>
        </p:xfrm>
        <a:graphic>
          <a:graphicData uri="http://schemas.openxmlformats.org/drawingml/2006/table">
            <a:tbl>
              <a:tblPr/>
              <a:tblGrid>
                <a:gridCol w="3673475"/>
                <a:gridCol w="3670300"/>
              </a:tblGrid>
              <a:tr h="1728788">
                <a:tc>
                  <a:txBody>
                    <a:bodyPr/>
                    <a:lstStyle/>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Stampa </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Pubblicazione </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Trasmissione radio/TV</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Cassettaggio </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Marketing su internet</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Punti vendita</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Elementi promozionali</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Marketing digitale </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In-game</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Dimostrazione in negozio </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Brand Ambassador</a:t>
                      </a:r>
                      <a:endParaRPr kumimoji="0" lang="it-it" sz="16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p>
                      <a:pPr marL="0" marR="0" lvl="0" indent="0" algn="ctr" defTabSz="914400" eaLnBrk="0" fontAlgn="base" latinLnBrk="0" hangingPunct="0" rtl="0">
                        <a:lnSpc>
                          <a:spcPct val="110000"/>
                        </a:lnSpc>
                        <a:spcBef>
                          <a:spcPct val="0"/>
                        </a:spcBef>
                        <a:spcAft>
                          <a:spcPct val="0"/>
                        </a:spcAft>
                        <a:buClrTx/>
                        <a:buSzTx/>
                        <a:buFontTx/>
                        <a:buNone/>
                        <a:tabLst/>
                      </a:pPr>
                      <a:r>
                        <a:rPr kumimoji="0" sz="1600" strike="noStrike" cap="none" normalizeH="0" baseline="0" b="0" i="0" u="none" lang="it-it">
                          <a:ln>
                            <a:noFill/>
                          </a:ln>
                          <a:solidFill>
                            <a:schemeClr val="tx1"/>
                          </a:solidFill>
                          <a:effectLst/>
                          <a:latin typeface="Arial" pitchFamily="34" charset="0"/>
                          <a:ea typeface="MS PGothic" pitchFamily="34" charset="-128"/>
                          <a:cs typeface="Arial" pitchFamily="34" charset="0"/>
                        </a:rPr>
                        <a:t>- Passaparola</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0"/>
            <a:ext cx="7219950" cy="896938"/>
          </a:xfrm>
        </p:spPr>
        <p:txBody>
          <a:bodyPr/>
          <a:lstStyle/>
          <a:p>
            <a:pPr rtl="0"/>
            <a:r>
              <a:rPr b="0" i="0" u="none" lang="it-it"/>
              <a:t>Marketing e Tracking</a:t>
            </a:r>
            <a:endParaRPr lang="it-it" smtClean="0"/>
          </a:p>
        </p:txBody>
      </p:sp>
      <p:sp>
        <p:nvSpPr>
          <p:cNvPr id="3" name="Rectangle 3"/>
          <p:cNvSpPr txBox="1">
            <a:spLocks noChangeArrowheads="1"/>
          </p:cNvSpPr>
          <p:nvPr/>
        </p:nvSpPr>
        <p:spPr bwMode="auto">
          <a:xfrm>
            <a:off x="468313" y="12144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algn="l" rtl="0">
              <a:lnSpc>
                <a:spcPct val="120000"/>
              </a:lnSpc>
              <a:spcBef>
                <a:spcPct val="40000"/>
              </a:spcBef>
            </a:pPr>
            <a:r>
              <a:rPr sz="2400" b="0" i="0" u="sng" lang="it-it"/>
              <a:t>Implementare il programma secondo il calendario.</a:t>
            </a:r>
            <a:r>
              <a:rPr sz="2400" b="0" i="0" u="none" lang="it-it"/>
              <a:t> </a:t>
            </a:r>
          </a:p>
          <a:p>
            <a:pPr algn="l" rtl="0">
              <a:lnSpc>
                <a:spcPct val="120000"/>
              </a:lnSpc>
              <a:spcBef>
                <a:spcPct val="40000"/>
              </a:spcBef>
            </a:pPr>
            <a:r>
              <a:rPr sz="2400" b="0" i="0" u="sng" lang="it-it"/>
              <a:t>Monitorare e valutare i risultati a supporto delle decisioni future.</a:t>
            </a:r>
            <a:r>
              <a:rPr sz="2400" b="0" i="0" u="none" lang="it-it"/>
              <a:t> </a:t>
            </a:r>
            <a:endParaRPr lang="it-it" sz="2400" dirty="0" smtClean="0"/>
          </a:p>
          <a:p>
            <a:pPr lvl="2" algn="l" rtl="0">
              <a:spcBef>
                <a:spcPct val="40000"/>
              </a:spcBef>
            </a:pPr>
            <a:r>
              <a:rPr sz="1800" b="0" i="0" u="none" lang="it-it">
                <a:ea typeface="Arial" pitchFamily="34" charset="0"/>
              </a:rPr>
              <a:t>Valutazione del valore del marchio</a:t>
            </a:r>
          </a:p>
          <a:p>
            <a:pPr lvl="2" algn="l" rtl="0">
              <a:spcBef>
                <a:spcPct val="40000"/>
              </a:spcBef>
            </a:pPr>
            <a:r>
              <a:rPr sz="1800" b="0" i="0" u="none" lang="it-it">
                <a:ea typeface="Arial" pitchFamily="34" charset="0"/>
              </a:rPr>
              <a:t>Misura in relazione al rapporto con la clientela</a:t>
            </a:r>
          </a:p>
          <a:p>
            <a:pPr lvl="2" algn="l" rtl="0">
              <a:spcBef>
                <a:spcPct val="40000"/>
              </a:spcBef>
            </a:pPr>
            <a:r>
              <a:rPr sz="1800" b="0" i="0" u="none" lang="it-it">
                <a:ea typeface="Arial" pitchFamily="34" charset="0"/>
              </a:rPr>
              <a:t>ROI</a:t>
            </a:r>
          </a:p>
          <a:p>
            <a:pPr lvl="2" algn="l" rtl="0">
              <a:spcBef>
                <a:spcPct val="40000"/>
              </a:spcBef>
            </a:pPr>
            <a:endParaRPr lang="it-it" sz="1800" dirty="0" smtClean="0">
              <a:ea typeface="Arial" pitchFamily="34" charset="0"/>
            </a:endParaRPr>
          </a:p>
          <a:p>
            <a:pPr algn="ctr" rtl="0">
              <a:spcBef>
                <a:spcPct val="40000"/>
              </a:spcBef>
              <a:buFontTx/>
              <a:buNone/>
            </a:pPr>
            <a:r>
              <a:rPr b="0" i="0" u="sng" lang="it-it">
                <a:solidFill>
                  <a:srgbClr val="FF0000"/>
                </a:solidFill>
              </a:rPr>
              <a:t>Il marketing funziona - se non lo utilizzerete correttamente, ci penseranno i vostri competitor a farlo.</a:t>
            </a:r>
            <a:endParaRPr lang="it-it" dirty="0" smtClean="0">
              <a:solidFill>
                <a:srgbClr val="FF0000"/>
              </a:solidFill>
            </a:endParaRP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3"/>
          <p:cNvSpPr>
            <a:spLocks noGrp="1" noChangeArrowheads="1"/>
          </p:cNvSpPr>
          <p:nvPr>
            <p:ph type="title"/>
          </p:nvPr>
        </p:nvSpPr>
        <p:spPr>
          <a:xfrm>
            <a:off x="1600200" y="0"/>
            <a:ext cx="7219950" cy="896938"/>
          </a:xfrm>
        </p:spPr>
        <p:txBody>
          <a:bodyPr/>
          <a:lstStyle/>
          <a:p>
            <a:pPr rtl="0"/>
            <a:r>
              <a:rPr b="0" i="0" u="none" lang="it-it"/>
              <a:t>Obiettivi di apprendimento</a:t>
            </a:r>
            <a:endParaRPr lang="it-it" smtClean="0"/>
          </a:p>
        </p:txBody>
      </p:sp>
      <p:sp>
        <p:nvSpPr>
          <p:cNvPr id="7" name="Rectangle 9"/>
          <p:cNvSpPr>
            <a:spLocks noChangeArrowheads="1"/>
          </p:cNvSpPr>
          <p:nvPr/>
        </p:nvSpPr>
        <p:spPr bwMode="auto">
          <a:xfrm>
            <a:off x="395288" y="1196975"/>
            <a:ext cx="842486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lnSpc>
                <a:spcPct val="110000"/>
              </a:lnSpc>
              <a:spcAft>
                <a:spcPct val="30000"/>
              </a:spcAft>
            </a:pPr>
            <a:r>
              <a:rPr sz="2000" b="0" i="0" u="none" lang="it-it">
                <a:latin typeface="Arial" pitchFamily="34" charset="0"/>
              </a:rPr>
              <a:t>Aiutare i potenziali Imprenditori a capire:</a:t>
            </a:r>
          </a:p>
          <a:p>
            <a:pPr lvl="1" algn="l" rtl="0">
              <a:lnSpc>
                <a:spcPct val="110000"/>
              </a:lnSpc>
              <a:spcAft>
                <a:spcPct val="30000"/>
              </a:spcAft>
              <a:buFontTx/>
              <a:buChar char="•"/>
            </a:pPr>
            <a:r>
              <a:rPr sz="2000" b="0" i="0" u="none" lang="it-it">
                <a:latin typeface="Arial" pitchFamily="34" charset="0"/>
              </a:rPr>
              <a:t> il ciclo di vita generale </a:t>
            </a:r>
            <a:r>
              <a:rPr sz="2000" b="1" i="0" u="none" lang="it-it">
                <a:latin typeface="Arial" pitchFamily="34" charset="0"/>
              </a:rPr>
              <a:t>dall’idea alla realizzazione.</a:t>
            </a:r>
          </a:p>
          <a:p>
            <a:pPr lvl="1" algn="l" rtl="0">
              <a:lnSpc>
                <a:spcPct val="110000"/>
              </a:lnSpc>
              <a:spcAft>
                <a:spcPct val="30000"/>
              </a:spcAft>
              <a:buFontTx/>
              <a:buChar char="•"/>
            </a:pPr>
            <a:r>
              <a:rPr sz="2000" b="0" i="0" u="none" lang="it-it">
                <a:latin typeface="Arial" pitchFamily="34" charset="0"/>
              </a:rPr>
              <a:t> L’importanza e gli aspetti di un </a:t>
            </a:r>
            <a:r>
              <a:rPr sz="2000" b="1" i="0" u="none" lang="it-it">
                <a:latin typeface="Arial" pitchFamily="34" charset="0"/>
              </a:rPr>
              <a:t>Business Plan, </a:t>
            </a:r>
            <a:r>
              <a:rPr sz="2000" b="0" i="0" u="none" lang="it-it">
                <a:latin typeface="Arial" pitchFamily="34" charset="0"/>
              </a:rPr>
              <a:t>inclusi i principi di base:</a:t>
            </a:r>
          </a:p>
          <a:p>
            <a:pPr lvl="2" algn="l" rtl="0">
              <a:lnSpc>
                <a:spcPct val="110000"/>
              </a:lnSpc>
              <a:spcAft>
                <a:spcPct val="30000"/>
              </a:spcAft>
              <a:buFontTx/>
              <a:buChar char="•"/>
            </a:pPr>
            <a:r>
              <a:rPr sz="2000" b="0" i="0" u="none" lang="it-it">
                <a:latin typeface="Arial" pitchFamily="34" charset="0"/>
              </a:rPr>
              <a:t> </a:t>
            </a:r>
            <a:r>
              <a:rPr sz="2000" b="1" i="0" u="none" lang="it-it">
                <a:latin typeface="Arial" pitchFamily="34" charset="0"/>
              </a:rPr>
              <a:t>di Gestione finanziaria</a:t>
            </a:r>
            <a:r>
              <a:rPr sz="2000" b="0" i="0" u="none" lang="it-it">
                <a:latin typeface="Arial" pitchFamily="34" charset="0"/>
              </a:rPr>
              <a:t> in un’azienda.</a:t>
            </a:r>
          </a:p>
          <a:p>
            <a:pPr lvl="2" algn="l" rtl="0">
              <a:lnSpc>
                <a:spcPct val="110000"/>
              </a:lnSpc>
              <a:spcAft>
                <a:spcPct val="30000"/>
              </a:spcAft>
              <a:buFontTx/>
              <a:buChar char="•"/>
            </a:pPr>
            <a:r>
              <a:rPr sz="2000" b="0" i="0" u="none" lang="it-it">
                <a:latin typeface="Arial" pitchFamily="34" charset="0"/>
              </a:rPr>
              <a:t> </a:t>
            </a:r>
            <a:r>
              <a:rPr sz="2000" b="1" i="0" u="none" lang="it-it">
                <a:latin typeface="Arial" pitchFamily="34" charset="0"/>
              </a:rPr>
              <a:t>del Marketing </a:t>
            </a:r>
            <a:r>
              <a:rPr sz="2000" b="0" i="0" u="none" lang="it-it">
                <a:latin typeface="Arial" pitchFamily="34" charset="0"/>
              </a:rPr>
              <a:t>di un prodotto o un servizio. </a:t>
            </a:r>
          </a:p>
          <a:p>
            <a:pPr lvl="2" algn="l" rtl="0">
              <a:lnSpc>
                <a:spcPct val="110000"/>
              </a:lnSpc>
              <a:spcAft>
                <a:spcPct val="30000"/>
              </a:spcAft>
              <a:buFontTx/>
              <a:buChar char="•"/>
            </a:pPr>
            <a:r>
              <a:rPr sz="2000" b="0" i="0" u="none" lang="it-it">
                <a:latin typeface="Arial" pitchFamily="34" charset="0"/>
              </a:rPr>
              <a:t> </a:t>
            </a:r>
            <a:r>
              <a:rPr sz="2000" b="1" i="0" u="none" lang="it-it">
                <a:latin typeface="Arial" pitchFamily="34" charset="0"/>
              </a:rPr>
              <a:t>degli aspetti legali </a:t>
            </a:r>
            <a:r>
              <a:rPr sz="2000" b="0" i="0" u="none" lang="it-it">
                <a:latin typeface="Arial" pitchFamily="34" charset="0"/>
              </a:rPr>
              <a:t>rilevanti per la collaborazione nel mercato europeo, inclusi i diritti di proprietà intellettuale.</a:t>
            </a: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4005064"/>
            <a:ext cx="2484437" cy="18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936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0"/>
            <a:ext cx="7219950" cy="896938"/>
          </a:xfrm>
        </p:spPr>
        <p:txBody>
          <a:bodyPr/>
          <a:lstStyle/>
          <a:p>
            <a:pPr rtl="0"/>
            <a:r>
              <a:rPr b="0" i="0" u="none" lang="it-it"/>
              <a:t>Gestione finanziaria</a:t>
            </a:r>
            <a:endParaRPr lang="it-it" smtClean="0"/>
          </a:p>
        </p:txBody>
      </p:sp>
      <p:sp>
        <p:nvSpPr>
          <p:cNvPr id="3" name="Rectangle 3"/>
          <p:cNvSpPr txBox="1">
            <a:spLocks noChangeArrowheads="1"/>
          </p:cNvSpPr>
          <p:nvPr/>
        </p:nvSpPr>
        <p:spPr bwMode="auto">
          <a:xfrm>
            <a:off x="468313" y="11255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algn="ctr" rtl="0">
              <a:lnSpc>
                <a:spcPct val="90000"/>
              </a:lnSpc>
              <a:buFontTx/>
              <a:buNone/>
            </a:pPr>
            <a:r>
              <a:rPr b="1" i="0" u="sng" lang="it-it">
                <a:solidFill>
                  <a:srgbClr val="990000"/>
                </a:solidFill>
              </a:rPr>
              <a:t>La gestione finanziaria è cruciale.</a:t>
            </a:r>
          </a:p>
          <a:p>
            <a:pPr algn="ctr" rtl="0">
              <a:lnSpc>
                <a:spcPct val="90000"/>
              </a:lnSpc>
              <a:buFontTx/>
              <a:buNone/>
            </a:pPr>
            <a:r>
              <a:rPr b="1" i="0" u="sng" lang="it-it">
                <a:solidFill>
                  <a:srgbClr val="990000"/>
                </a:solidFill>
              </a:rPr>
              <a:t>Deve essere molto</a:t>
            </a:r>
            <a:r>
              <a:rPr b="0" i="0" u="none" lang="it-it">
                <a:solidFill>
                  <a:srgbClr val="990000"/>
                </a:solidFill>
              </a:rPr>
              <a:t> </a:t>
            </a:r>
          </a:p>
          <a:p>
            <a:pPr algn="ctr" rtl="0">
              <a:lnSpc>
                <a:spcPct val="90000"/>
              </a:lnSpc>
              <a:buFontTx/>
              <a:buNone/>
            </a:pPr>
            <a:r>
              <a:rPr b="1" i="0" u="sng" lang="it-it">
                <a:solidFill>
                  <a:srgbClr val="990000"/>
                </a:solidFill>
              </a:rPr>
              <a:t>rigorosa, accurata, precisa e conforme alla legge!</a:t>
            </a:r>
          </a:p>
          <a:p>
            <a:pPr algn="l" rtl="0">
              <a:lnSpc>
                <a:spcPct val="90000"/>
              </a:lnSpc>
              <a:buFontTx/>
              <a:buNone/>
            </a:pPr>
            <a:endParaRPr lang="it-it" b="1" dirty="0" smtClean="0">
              <a:solidFill>
                <a:srgbClr val="990000"/>
              </a:solidFill>
            </a:endParaRPr>
          </a:p>
          <a:p>
            <a:pPr algn="l" rtl="0">
              <a:lnSpc>
                <a:spcPct val="110000"/>
              </a:lnSpc>
            </a:pPr>
            <a:r>
              <a:rPr sz="2400" b="0" i="0" u="none" lang="it-it"/>
              <a:t>Ricorrete a un servizio contabile esterno</a:t>
            </a:r>
          </a:p>
          <a:p>
            <a:pPr algn="l" rtl="0">
              <a:lnSpc>
                <a:spcPct val="110000"/>
              </a:lnSpc>
            </a:pPr>
            <a:r>
              <a:rPr sz="2400" b="0" i="0" u="none" lang="it-it"/>
              <a:t>L’imprenditore deve capire i principi finanziari di base.</a:t>
            </a:r>
          </a:p>
          <a:p>
            <a:pPr algn="l" rtl="0">
              <a:lnSpc>
                <a:spcPct val="110000"/>
              </a:lnSpc>
            </a:pPr>
            <a:r>
              <a:rPr sz="2400" b="0" i="0" u="none" lang="it-it"/>
              <a:t>L’imprenditore è legalmente e finanziariamente responsabile degli errori eventualmente commessi nella gestione finanziaria!</a:t>
            </a:r>
          </a:p>
        </p:txBody>
      </p:sp>
      <p:pic>
        <p:nvPicPr>
          <p:cNvPr id="4" name="Picture 5" descr="Assorted United States co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213100"/>
            <a:ext cx="133191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0200" y="0"/>
            <a:ext cx="7219950" cy="896938"/>
          </a:xfrm>
        </p:spPr>
        <p:txBody>
          <a:bodyPr/>
          <a:lstStyle/>
          <a:p>
            <a:pPr rtl="0"/>
            <a:r>
              <a:rPr b="0" i="0" u="none" lang="it-it"/>
              <a:t>Terminologia finanziaria</a:t>
            </a:r>
            <a:endParaRPr lang="it-it" smtClean="0"/>
          </a:p>
        </p:txBody>
      </p:sp>
      <p:sp>
        <p:nvSpPr>
          <p:cNvPr id="7" name="Rectangle 3"/>
          <p:cNvSpPr txBox="1">
            <a:spLocks noChangeArrowheads="1"/>
          </p:cNvSpPr>
          <p:nvPr/>
        </p:nvSpPr>
        <p:spPr bwMode="auto">
          <a:xfrm>
            <a:off x="395288" y="1268413"/>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algn="l" rtl="0">
              <a:defRPr/>
            </a:pPr>
            <a:r>
              <a:rPr sz="2400" b="1" i="0" u="sng" lang="it-it">
                <a:latin typeface="Arial" charset="0"/>
                <a:ea typeface="ＭＳ Ｐゴシック" charset="0"/>
              </a:rPr>
              <a:t>Il bilancio</a:t>
            </a:r>
            <a:r>
              <a:rPr sz="2400" b="0" i="0" u="none" lang="it-it">
                <a:latin typeface="Arial" charset="0"/>
                <a:ea typeface="ＭＳ Ｐゴシック" charset="0"/>
              </a:rPr>
              <a:t> </a:t>
            </a:r>
          </a:p>
          <a:p>
            <a:pPr lvl="1" algn="l" rtl="0">
              <a:buFont typeface="Tw Cen MT" charset="0"/>
              <a:buChar char="–"/>
              <a:defRPr/>
            </a:pPr>
            <a:r>
              <a:rPr sz="2000" b="0" i="0" u="none" lang="it-it">
                <a:latin typeface="Arial" charset="0"/>
                <a:cs typeface="Arial" charset="0"/>
              </a:rPr>
              <a:t> Quanto vale l’azienda</a:t>
            </a:r>
          </a:p>
          <a:p>
            <a:pPr lvl="1" algn="l" rtl="0">
              <a:buFont typeface="Tw Cen MT" charset="0"/>
              <a:buChar char="–"/>
              <a:defRPr/>
            </a:pPr>
            <a:endParaRPr lang="it-it" sz="2000" dirty="0" smtClean="0">
              <a:latin typeface="Arial" charset="0"/>
              <a:cs typeface="Arial" charset="0"/>
            </a:endParaRPr>
          </a:p>
          <a:p>
            <a:pPr algn="l" rtl="0">
              <a:defRPr/>
            </a:pPr>
            <a:r>
              <a:rPr sz="2400" b="1" i="0" u="sng" lang="it-it">
                <a:latin typeface="Arial" charset="0"/>
                <a:ea typeface="ＭＳ Ｐゴシック" charset="0"/>
              </a:rPr>
              <a:t>Il Conto Economico</a:t>
            </a:r>
            <a:r>
              <a:rPr sz="2400" b="0" i="0" u="sng" lang="it-it">
                <a:latin typeface="Arial" charset="0"/>
                <a:ea typeface="ＭＳ Ｐゴシック" charset="0"/>
              </a:rPr>
              <a:t> (chiamato anche conto profitti e perdite)</a:t>
            </a:r>
          </a:p>
          <a:p>
            <a:pPr lvl="1" algn="l" rtl="0">
              <a:buFont typeface="Tw Cen MT" charset="0"/>
              <a:buChar char="–"/>
              <a:defRPr/>
            </a:pPr>
            <a:r>
              <a:rPr sz="2000" b="0" i="0" u="none" lang="it-it">
                <a:latin typeface="Arial" charset="0"/>
                <a:cs typeface="Arial" charset="0"/>
              </a:rPr>
              <a:t> indica se l’azienda guadagna o meno</a:t>
            </a:r>
          </a:p>
          <a:p>
            <a:pPr marL="457200" lvl="1" indent="0" algn="l" rtl="0">
              <a:buFont typeface="Tw Cen MT" charset="0"/>
              <a:buNone/>
              <a:defRPr/>
            </a:pPr>
            <a:endParaRPr lang="it-it" sz="2000" dirty="0" smtClean="0">
              <a:latin typeface="Arial" charset="0"/>
              <a:cs typeface="Arial" charset="0"/>
            </a:endParaRPr>
          </a:p>
          <a:p>
            <a:pPr algn="l" rtl="0">
              <a:defRPr/>
            </a:pPr>
            <a:r>
              <a:rPr sz="2400" b="1" i="0" u="sng" lang="it-it">
                <a:latin typeface="Arial" charset="0"/>
                <a:ea typeface="ＭＳ Ｐゴシック" charset="0"/>
              </a:rPr>
              <a:t>Il Rendiconto finanziario</a:t>
            </a:r>
            <a:endParaRPr lang="it-it" sz="2400" b="1" dirty="0" smtClean="0">
              <a:latin typeface="Arial" charset="0"/>
              <a:ea typeface="ＭＳ Ｐゴシック" charset="0"/>
            </a:endParaRPr>
          </a:p>
          <a:p>
            <a:pPr lvl="1" algn="l" rtl="0">
              <a:buFont typeface="Tw Cen MT" charset="0"/>
              <a:buChar char="–"/>
              <a:defRPr/>
            </a:pPr>
            <a:r>
              <a:rPr sz="2000" b="0" i="0" u="none" lang="it-it">
                <a:latin typeface="Arial" charset="0"/>
                <a:cs typeface="Arial" charset="0"/>
              </a:rPr>
              <a:t>prevede i saldi di cassa in futuro</a:t>
            </a:r>
          </a:p>
          <a:p>
            <a:pPr algn="l" rtl="0">
              <a:defRPr/>
            </a:pPr>
            <a:endParaRPr lang="it-it" sz="2400" dirty="0" smtClean="0">
              <a:latin typeface="Arial" charset="0"/>
              <a:ea typeface="ＭＳ Ｐゴシック" charset="0"/>
            </a:endParaRPr>
          </a:p>
          <a:p>
            <a:pPr algn="l" rtl="0">
              <a:defRPr/>
            </a:pPr>
            <a:endParaRPr lang="it-it" sz="2400" dirty="0">
              <a:latin typeface="Arial" charset="0"/>
              <a:ea typeface="ＭＳ Ｐゴシック" charset="0"/>
            </a:endParaRPr>
          </a:p>
        </p:txBody>
      </p:sp>
      <p:pic>
        <p:nvPicPr>
          <p:cNvPr id="9" name="Picture 1" descr="Unknow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068638"/>
            <a:ext cx="244316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00200" y="0"/>
            <a:ext cx="7219950" cy="896938"/>
          </a:xfrm>
        </p:spPr>
        <p:txBody>
          <a:bodyPr/>
          <a:lstStyle/>
          <a:p>
            <a:pPr rtl="0"/>
            <a:r>
              <a:rPr b="0" i="0" u="none" lang="it-it"/>
              <a:t>Gestione finanziaria e UE</a:t>
            </a:r>
          </a:p>
        </p:txBody>
      </p:sp>
      <p:sp>
        <p:nvSpPr>
          <p:cNvPr id="3" name="Ograda vsebine 2"/>
          <p:cNvSpPr>
            <a:spLocks noGrp="1"/>
          </p:cNvSpPr>
          <p:nvPr>
            <p:ph idx="1"/>
          </p:nvPr>
        </p:nvSpPr>
        <p:spPr>
          <a:xfrm>
            <a:off x="468313" y="1214438"/>
            <a:ext cx="8135937" cy="4576762"/>
          </a:xfrm>
        </p:spPr>
        <p:txBody>
          <a:bodyPr/>
          <a:lstStyle/>
          <a:p>
            <a:pPr algn="l" rtl="0"/>
            <a:r>
              <a:rPr sz="2400" b="0" i="0" u="sng" lang="it-it"/>
              <a:t>Le norme finanziarie nell’UE sono consolidate in termini generali, ma ogni Stato ha il diritto di dettagliare le proprie norme.</a:t>
            </a:r>
          </a:p>
          <a:p>
            <a:endParaRPr lang="it-it" sz="2400" smtClean="0"/>
          </a:p>
          <a:p>
            <a:pPr algn="l" rtl="0"/>
            <a:r>
              <a:rPr sz="2400" b="1" i="0" u="sng" lang="it-it"/>
              <a:t>Imposta sul valore aggiunto (IVA) </a:t>
            </a:r>
            <a:r>
              <a:rPr sz="2400" b="0" i="0" u="sng" lang="it-it"/>
              <a:t>è un’imposta gravante sui consumi valutata sul valore aggiunto ai beni/servizi.</a:t>
            </a:r>
            <a:r>
              <a:rPr sz="2400" b="0" i="0" u="none" lang="it-it"/>
              <a:t> </a:t>
            </a:r>
            <a:endParaRPr lang="it-it" sz="2400" b="1" smtClean="0"/>
          </a:p>
          <a:p>
            <a:pPr algn="l" rtl="0"/>
            <a:r>
              <a:rPr sz="2400" b="0" i="0" u="none" lang="it-it"/>
              <a:t> </a:t>
            </a:r>
            <a:r>
              <a:rPr sz="2400" b="1" i="0" u="sng" lang="it-it"/>
              <a:t>Partita IVA</a:t>
            </a:r>
            <a:r>
              <a:rPr sz="2400" b="0" i="0" u="sng" lang="it-it"/>
              <a:t> (UE)</a:t>
            </a:r>
          </a:p>
        </p:txBody>
      </p:sp>
      <p:pic>
        <p:nvPicPr>
          <p:cNvPr id="5" name="Picture 1" descr="Unknown-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789363"/>
            <a:ext cx="30416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00200" y="0"/>
            <a:ext cx="7219950" cy="896938"/>
          </a:xfrm>
        </p:spPr>
        <p:txBody>
          <a:bodyPr/>
          <a:lstStyle/>
          <a:p>
            <a:pPr rtl="0"/>
            <a:r>
              <a:rPr b="0" i="0" u="none" lang="it-it"/>
              <a:t>Fattura</a:t>
            </a:r>
          </a:p>
        </p:txBody>
      </p:sp>
      <p:sp>
        <p:nvSpPr>
          <p:cNvPr id="3" name="Ograda vsebine 2"/>
          <p:cNvSpPr>
            <a:spLocks noGrp="1"/>
          </p:cNvSpPr>
          <p:nvPr>
            <p:ph idx="1"/>
          </p:nvPr>
        </p:nvSpPr>
        <p:spPr>
          <a:xfrm>
            <a:off x="539750" y="1196975"/>
            <a:ext cx="8135938" cy="4576763"/>
          </a:xfrm>
        </p:spPr>
        <p:txBody>
          <a:bodyPr/>
          <a:lstStyle/>
          <a:p>
            <a:pPr algn="l" rtl="0">
              <a:buFontTx/>
              <a:buNone/>
            </a:pPr>
            <a:r>
              <a:rPr sz="2000" b="0" i="0" u="sng" lang="it-it"/>
              <a:t>Una fattura deve contenere almeno le seguenti informazioni:</a:t>
            </a:r>
            <a:r>
              <a:rPr sz="2000" b="0" i="0" u="none" lang="it-it"/>
              <a:t> </a:t>
            </a:r>
          </a:p>
          <a:p>
            <a:pPr algn="l" rtl="0">
              <a:buFont typeface="Tw Cen MT" pitchFamily="34" charset="0"/>
              <a:buAutoNum type="arabicPeriod"/>
            </a:pPr>
            <a:r>
              <a:rPr sz="1600" b="0" i="0" u="sng" lang="it-it"/>
              <a:t>la data di emissione;</a:t>
            </a:r>
          </a:p>
          <a:p>
            <a:pPr algn="l" rtl="0">
              <a:buFont typeface="Tw Cen MT" pitchFamily="34" charset="0"/>
              <a:buAutoNum type="arabicPeriod"/>
            </a:pPr>
            <a:r>
              <a:rPr sz="1600" b="0" i="0" u="sng" lang="it-it"/>
              <a:t>un numero progressivo che identifichi univocamente la fattura;</a:t>
            </a:r>
          </a:p>
          <a:p>
            <a:pPr algn="l" rtl="0">
              <a:buFont typeface="Tw Cen MT" pitchFamily="34" charset="0"/>
              <a:buAutoNum type="arabicPeriod"/>
            </a:pPr>
            <a:r>
              <a:rPr sz="1600" b="0" i="0" u="sng" lang="it-it"/>
              <a:t>la partita IVA del fornitore;</a:t>
            </a:r>
          </a:p>
          <a:p>
            <a:pPr algn="l" rtl="0">
              <a:buFont typeface="Tw Cen MT" pitchFamily="34" charset="0"/>
              <a:buAutoNum type="arabicPeriod"/>
            </a:pPr>
            <a:r>
              <a:rPr sz="1600" b="0" i="0" u="sng" lang="it-it"/>
              <a:t>la partita IVA del cliente (solo quando il cliente è tenuto a versare l’imposta sulla fornitura);</a:t>
            </a:r>
          </a:p>
          <a:p>
            <a:pPr algn="l" rtl="0">
              <a:buFont typeface="Tw Cen MT" pitchFamily="34" charset="0"/>
              <a:buAutoNum type="arabicPeriod"/>
            </a:pPr>
            <a:r>
              <a:rPr sz="1600" b="0" i="0" u="sng" lang="it-it"/>
              <a:t>il nome completo e l’indirizzo del fornitore;</a:t>
            </a:r>
          </a:p>
          <a:p>
            <a:pPr algn="l" rtl="0">
              <a:buFont typeface="Tw Cen MT" pitchFamily="34" charset="0"/>
              <a:buAutoNum type="arabicPeriod"/>
            </a:pPr>
            <a:r>
              <a:rPr sz="1600" b="0" i="0" u="sng" lang="it-it"/>
              <a:t>il nome completo e l’indirizzo del cliente;</a:t>
            </a:r>
          </a:p>
          <a:p>
            <a:pPr algn="l" rtl="0">
              <a:buFont typeface="Tw Cen MT" pitchFamily="34" charset="0"/>
              <a:buAutoNum type="arabicPeriod"/>
            </a:pPr>
            <a:r>
              <a:rPr sz="1600" b="0" i="0" u="sng" lang="it-it"/>
              <a:t>una descrizione della quantità e della natura dei beni forniti o dei servizi prestati;</a:t>
            </a:r>
          </a:p>
          <a:p>
            <a:pPr algn="l" rtl="0">
              <a:buFont typeface="Tw Cen MT" pitchFamily="34" charset="0"/>
              <a:buAutoNum type="arabicPeriod"/>
            </a:pPr>
            <a:r>
              <a:rPr sz="1600" b="0" i="0" u="sng" lang="it-it"/>
              <a:t>la data della fornitura o del pagamento (se diversa dalla data della fornitura);</a:t>
            </a:r>
          </a:p>
          <a:p>
            <a:pPr algn="l" rtl="0">
              <a:buFont typeface="Tw Cen MT" pitchFamily="34" charset="0"/>
              <a:buAutoNum type="arabicPeriod"/>
            </a:pPr>
            <a:r>
              <a:rPr sz="1600" b="0" i="0" u="sng" lang="it-it"/>
              <a:t>il tasso di IVA applicato;</a:t>
            </a:r>
          </a:p>
          <a:p>
            <a:pPr algn="l" rtl="0">
              <a:buFont typeface="Tw Cen MT" pitchFamily="34" charset="0"/>
              <a:buAutoNum type="arabicPeriod"/>
            </a:pPr>
            <a:r>
              <a:rPr sz="1600" b="0" i="0" u="sng" lang="it-it"/>
              <a:t>l’importo IVA dovuto;</a:t>
            </a:r>
          </a:p>
          <a:p>
            <a:pPr algn="l" rtl="0">
              <a:buFont typeface="Tw Cen MT" pitchFamily="34" charset="0"/>
              <a:buAutoNum type="arabicPeriod"/>
            </a:pPr>
            <a:r>
              <a:rPr sz="1600" b="0" i="0" u="sng" lang="it-it"/>
              <a:t>una scomposizione dell’importo IVA dovuto per tasso o esenzione;</a:t>
            </a:r>
          </a:p>
          <a:p>
            <a:pPr algn="l" rtl="0">
              <a:buFont typeface="Tw Cen MT" pitchFamily="34" charset="0"/>
              <a:buAutoNum type="arabicPeriod"/>
            </a:pPr>
            <a:r>
              <a:rPr sz="1600" b="0" i="0" u="sng" lang="it-it"/>
              <a:t>il prezzo unitario dei beni o servizi tasse, sconti o ribassi esclusi (salvo se inclusi nel prezzo unitario);</a:t>
            </a: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rot="5400000">
            <a:off x="5600700" y="2976563"/>
            <a:ext cx="5897563" cy="896937"/>
          </a:xfrm>
        </p:spPr>
        <p:txBody>
          <a:bodyPr/>
          <a:lstStyle/>
          <a:p>
            <a:pPr rtl="0"/>
            <a:r>
              <a:rPr b="0" i="0" u="none" lang="it-it"/>
              <a:t>Fattura: Campione</a:t>
            </a:r>
          </a:p>
        </p:txBody>
      </p:sp>
      <p:grpSp>
        <p:nvGrpSpPr>
          <p:cNvPr id="4" name="Group 8"/>
          <p:cNvGrpSpPr>
            <a:grpSpLocks/>
          </p:cNvGrpSpPr>
          <p:nvPr/>
        </p:nvGrpSpPr>
        <p:grpSpPr bwMode="auto">
          <a:xfrm>
            <a:off x="1835696" y="-34925"/>
            <a:ext cx="5777954" cy="7102475"/>
            <a:chOff x="2555776" y="-34600"/>
            <a:chExt cx="5057874" cy="7101407"/>
          </a:xfrm>
        </p:grpSpPr>
        <p:pic>
          <p:nvPicPr>
            <p:cNvPr id="5" name="2A9CA2FE.WAV">
              <a:hlinkClick r:id="" action="ppaction://media"/>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60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ample-invoic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4600"/>
              <a:ext cx="5019092" cy="710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4139952" y="404664"/>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eaLnBrk="1" hangingPunct="1" algn="l" rtl="0"/>
              <a:r>
                <a:rPr sz="1400" b="1" i="0" u="none" lang="it-it">
                  <a:solidFill>
                    <a:srgbClr val="FF0000"/>
                  </a:solidFill>
                </a:rPr>
                <a:t>1</a:t>
              </a:r>
            </a:p>
          </p:txBody>
        </p:sp>
        <p:sp>
          <p:nvSpPr>
            <p:cNvPr id="8" name="Rectangle 3"/>
            <p:cNvSpPr>
              <a:spLocks noChangeArrowheads="1"/>
            </p:cNvSpPr>
            <p:nvPr/>
          </p:nvSpPr>
          <p:spPr bwMode="auto">
            <a:xfrm>
              <a:off x="5580112" y="116632"/>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2</a:t>
              </a:r>
            </a:p>
          </p:txBody>
        </p:sp>
        <p:sp>
          <p:nvSpPr>
            <p:cNvPr id="9" name="Rectangle 4"/>
            <p:cNvSpPr>
              <a:spLocks noChangeArrowheads="1"/>
            </p:cNvSpPr>
            <p:nvPr/>
          </p:nvSpPr>
          <p:spPr bwMode="auto">
            <a:xfrm>
              <a:off x="3491880" y="5805264"/>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5</a:t>
              </a:r>
            </a:p>
          </p:txBody>
        </p:sp>
        <p:sp>
          <p:nvSpPr>
            <p:cNvPr id="10" name="Rectangle 12"/>
            <p:cNvSpPr>
              <a:spLocks noChangeArrowheads="1"/>
            </p:cNvSpPr>
            <p:nvPr/>
          </p:nvSpPr>
          <p:spPr bwMode="auto">
            <a:xfrm>
              <a:off x="4355976" y="1268760"/>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6</a:t>
              </a:r>
            </a:p>
          </p:txBody>
        </p:sp>
        <p:sp>
          <p:nvSpPr>
            <p:cNvPr id="11" name="Rectangle 13"/>
            <p:cNvSpPr>
              <a:spLocks noChangeArrowheads="1"/>
            </p:cNvSpPr>
            <p:nvPr/>
          </p:nvSpPr>
          <p:spPr bwMode="auto">
            <a:xfrm>
              <a:off x="3635896" y="2204864"/>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7</a:t>
              </a:r>
            </a:p>
          </p:txBody>
        </p:sp>
        <p:sp>
          <p:nvSpPr>
            <p:cNvPr id="12" name="Rectangle 15"/>
            <p:cNvSpPr>
              <a:spLocks noChangeArrowheads="1"/>
            </p:cNvSpPr>
            <p:nvPr/>
          </p:nvSpPr>
          <p:spPr bwMode="auto">
            <a:xfrm>
              <a:off x="6410112" y="4586797"/>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10</a:t>
              </a:r>
            </a:p>
          </p:txBody>
        </p:sp>
        <p:sp>
          <p:nvSpPr>
            <p:cNvPr id="13" name="Rectangle 16"/>
            <p:cNvSpPr>
              <a:spLocks noChangeArrowheads="1"/>
            </p:cNvSpPr>
            <p:nvPr/>
          </p:nvSpPr>
          <p:spPr bwMode="auto">
            <a:xfrm>
              <a:off x="7300672" y="4596274"/>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9</a:t>
              </a:r>
            </a:p>
          </p:txBody>
        </p:sp>
        <p:sp>
          <p:nvSpPr>
            <p:cNvPr id="14" name="Rectangle 17"/>
            <p:cNvSpPr>
              <a:spLocks noChangeArrowheads="1"/>
            </p:cNvSpPr>
            <p:nvPr/>
          </p:nvSpPr>
          <p:spPr bwMode="auto">
            <a:xfrm>
              <a:off x="6684850" y="490892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8</a:t>
              </a:r>
            </a:p>
          </p:txBody>
        </p:sp>
        <p:sp>
          <p:nvSpPr>
            <p:cNvPr id="15" name="Rectangle 18"/>
            <p:cNvSpPr>
              <a:spLocks noChangeArrowheads="1"/>
            </p:cNvSpPr>
            <p:nvPr/>
          </p:nvSpPr>
          <p:spPr bwMode="auto">
            <a:xfrm>
              <a:off x="6084168" y="2132856"/>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12</a:t>
              </a:r>
            </a:p>
          </p:txBody>
        </p:sp>
        <p:sp>
          <p:nvSpPr>
            <p:cNvPr id="16" name="TextBox 6"/>
            <p:cNvSpPr txBox="1">
              <a:spLocks noChangeArrowheads="1"/>
            </p:cNvSpPr>
            <p:nvPr/>
          </p:nvSpPr>
          <p:spPr bwMode="auto">
            <a:xfrm>
              <a:off x="6012160" y="1340768"/>
              <a:ext cx="1364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eaLnBrk="1" hangingPunct="1" algn="l" rtl="0"/>
              <a:r>
                <a:rPr sz="1200" b="1" i="0" u="none" lang="it-it"/>
                <a:t>P. IVA:</a:t>
              </a:r>
              <a:r>
                <a:rPr sz="1200" b="0" i="0" u="none" lang="it-it"/>
                <a:t> </a:t>
              </a:r>
              <a:r>
                <a:rPr sz="1200" b="1" i="0" u="none" lang="it-it"/>
                <a:t>100303N</a:t>
              </a:r>
              <a:r>
                <a:rPr sz="1200" b="0" i="0" u="none" lang="it-it"/>
                <a:t> </a:t>
              </a:r>
            </a:p>
          </p:txBody>
        </p:sp>
        <p:sp>
          <p:nvSpPr>
            <p:cNvPr id="17" name="Rectangle 20"/>
            <p:cNvSpPr>
              <a:spLocks noChangeArrowheads="1"/>
            </p:cNvSpPr>
            <p:nvPr/>
          </p:nvSpPr>
          <p:spPr bwMode="auto">
            <a:xfrm>
              <a:off x="7249894" y="132102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sz="1400" b="1" i="0" u="none" lang="it-it">
                  <a:solidFill>
                    <a:srgbClr val="FF0000"/>
                  </a:solidFill>
                </a:rPr>
                <a:t>3</a:t>
              </a:r>
            </a:p>
          </p:txBody>
        </p:sp>
      </p:gr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00200" y="0"/>
            <a:ext cx="7219950" cy="896938"/>
          </a:xfrm>
        </p:spPr>
        <p:txBody>
          <a:bodyPr/>
          <a:lstStyle/>
          <a:p>
            <a:pPr rtl="0"/>
            <a:r>
              <a:rPr b="0" i="0" u="none" lang="it-it"/>
              <a:t>Azienda e UE</a:t>
            </a:r>
          </a:p>
        </p:txBody>
      </p:sp>
      <p:sp>
        <p:nvSpPr>
          <p:cNvPr id="3" name="Ograda vsebine 2"/>
          <p:cNvSpPr>
            <a:spLocks noGrp="1"/>
          </p:cNvSpPr>
          <p:nvPr>
            <p:ph idx="1"/>
          </p:nvPr>
        </p:nvSpPr>
        <p:spPr>
          <a:xfrm>
            <a:off x="468313" y="1214438"/>
            <a:ext cx="8135937" cy="4576762"/>
          </a:xfrm>
        </p:spPr>
        <p:txBody>
          <a:bodyPr/>
          <a:lstStyle/>
          <a:p>
            <a:pPr algn="l" rtl="0"/>
            <a:r>
              <a:rPr b="0" i="0" u="sng" lang="it-it">
                <a:solidFill>
                  <a:schemeClr val="tx2"/>
                </a:solidFill>
              </a:rPr>
              <a:t>Ulteriori informazioni sulla normativa UE e il supporto agli Imprenditori</a:t>
            </a:r>
            <a:endParaRPr lang="it-it" dirty="0" smtClean="0">
              <a:solidFill>
                <a:schemeClr val="tx2"/>
              </a:solidFill>
              <a:hlinkClick r:id=""/>
            </a:endParaRPr>
          </a:p>
          <a:p>
            <a:endParaRPr lang="it-it" dirty="0" smtClean="0">
              <a:solidFill>
                <a:schemeClr val="tx2"/>
              </a:solidFill>
              <a:hlinkClick r:id=""/>
            </a:endParaRPr>
          </a:p>
          <a:p>
            <a:pPr lvl="1" algn="l" rtl="0"/>
            <a:r>
              <a:rPr b="0" i="0" u="sng" lang="it-it">
                <a:solidFill>
                  <a:schemeClr val="tx2"/>
                </a:solidFill>
                <a:ea typeface="Arial" pitchFamily="34" charset="0"/>
                <a:hlinkClick r:id="rId3"/>
              </a:rPr>
              <a:t>http://europa.eu/legislation_summaries/enterprise/index_en.htm</a:t>
            </a:r>
            <a:endParaRPr lang="it-it" dirty="0" smtClean="0">
              <a:solidFill>
                <a:schemeClr val="tx2"/>
              </a:solidFill>
              <a:ea typeface="Arial" pitchFamily="34" charset="0"/>
            </a:endParaRPr>
          </a:p>
          <a:p>
            <a:endParaRPr lang="it-it" dirty="0" smtClean="0"/>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23850" y="238125"/>
            <a:ext cx="8496300" cy="617538"/>
          </a:xfrm>
        </p:spPr>
        <p:txBody>
          <a:bodyPr/>
          <a:lstStyle/>
          <a:p>
            <a:pPr eaLnBrk="1" hangingPunct="1" rtl="0"/>
            <a:r>
              <a:rPr sz="2600" b="0" i="0" u="none" lang="it-it"/>
              <a:t>Riepilogo</a:t>
            </a:r>
          </a:p>
        </p:txBody>
      </p:sp>
      <p:grpSp>
        <p:nvGrpSpPr>
          <p:cNvPr id="3" name="Gruppieren 15"/>
          <p:cNvGrpSpPr>
            <a:grpSpLocks/>
          </p:cNvGrpSpPr>
          <p:nvPr/>
        </p:nvGrpSpPr>
        <p:grpSpPr bwMode="auto">
          <a:xfrm>
            <a:off x="323850" y="1557338"/>
            <a:ext cx="8496300" cy="4244975"/>
            <a:chOff x="323528" y="1556792"/>
            <a:chExt cx="8496944" cy="4245521"/>
          </a:xfrm>
        </p:grpSpPr>
        <p:sp>
          <p:nvSpPr>
            <p:cNvPr id="4" name="Rechteck 9"/>
            <p:cNvSpPr>
              <a:spLocks noChangeArrowheads="1"/>
            </p:cNvSpPr>
            <p:nvPr/>
          </p:nvSpPr>
          <p:spPr bwMode="gray">
            <a:xfrm>
              <a:off x="323850" y="3162300"/>
              <a:ext cx="2744788" cy="654050"/>
            </a:xfrm>
            <a:prstGeom prst="rect">
              <a:avLst/>
            </a:prstGeom>
            <a:solidFill>
              <a:srgbClr val="3366FF"/>
            </a:solidFill>
            <a:ln w="12700">
              <a:solidFill>
                <a:srgbClr val="C0C0C0"/>
              </a:solidFill>
              <a:miter lim="800000"/>
              <a:headEnd/>
              <a:tailEnd/>
            </a:ln>
          </p:spPr>
          <p:txBody>
            <a:bodyPr lIns="72000" tIns="0" rIns="72000" bIns="0" anchor="ctr"/>
            <a:lstStyle/>
            <a:p>
              <a:pPr algn="ctr" defTabSz="801688" eaLnBrk="0" hangingPunct="0" rtl="0">
                <a:lnSpc>
                  <a:spcPct val="95000"/>
                </a:lnSpc>
                <a:spcAft>
                  <a:spcPts val="800"/>
                </a:spcAft>
                <a:buClr>
                  <a:srgbClr val="969696"/>
                </a:buClr>
                <a:tabLst>
                  <a:tab pos="655638" algn="l"/>
                  <a:tab pos="1312863" algn="l"/>
                </a:tabLst>
              </a:pPr>
              <a:r>
                <a:rPr sz="1600" b="1" i="0" u="none" lang="it-it">
                  <a:solidFill>
                    <a:srgbClr val="FFFFFF"/>
                  </a:solidFill>
                </a:rPr>
                <a:t>Come la ricerca può essere utilizzata in un ambiente aziendale</a:t>
              </a:r>
            </a:p>
          </p:txBody>
        </p:sp>
        <p:sp>
          <p:nvSpPr>
            <p:cNvPr id="5" name="Rechteck 10"/>
            <p:cNvSpPr>
              <a:spLocks noChangeArrowheads="1"/>
            </p:cNvSpPr>
            <p:nvPr/>
          </p:nvSpPr>
          <p:spPr bwMode="gray">
            <a:xfrm>
              <a:off x="3200400" y="3162300"/>
              <a:ext cx="2744788" cy="654050"/>
            </a:xfrm>
            <a:prstGeom prst="rect">
              <a:avLst/>
            </a:prstGeom>
            <a:solidFill>
              <a:srgbClr val="3366FF"/>
            </a:solidFill>
            <a:ln w="12700">
              <a:solidFill>
                <a:srgbClr val="C0C0C0"/>
              </a:solidFill>
              <a:miter lim="800000"/>
              <a:headEnd/>
              <a:tailEnd/>
            </a:ln>
          </p:spPr>
          <p:txBody>
            <a:bodyPr lIns="72000" tIns="0" rIns="72000" bIns="0" anchor="ctr"/>
            <a:lstStyle/>
            <a:p>
              <a:pPr algn="ctr" defTabSz="801688" eaLnBrk="0" hangingPunct="0" rtl="0">
                <a:lnSpc>
                  <a:spcPct val="95000"/>
                </a:lnSpc>
                <a:spcAft>
                  <a:spcPts val="800"/>
                </a:spcAft>
                <a:buClr>
                  <a:srgbClr val="969696"/>
                </a:buClr>
                <a:tabLst>
                  <a:tab pos="655638" algn="l"/>
                  <a:tab pos="1312863" algn="l"/>
                </a:tabLst>
              </a:pPr>
              <a:r>
                <a:rPr sz="1600" b="1" i="0" u="none" lang="it-it">
                  <a:solidFill>
                    <a:srgbClr val="FFFFFF"/>
                  </a:solidFill>
                </a:rPr>
                <a:t>Acquisire conoscenze</a:t>
              </a:r>
            </a:p>
          </p:txBody>
        </p:sp>
        <p:sp>
          <p:nvSpPr>
            <p:cNvPr id="6" name="Rechteck 8"/>
            <p:cNvSpPr>
              <a:spLocks noChangeArrowheads="1"/>
            </p:cNvSpPr>
            <p:nvPr/>
          </p:nvSpPr>
          <p:spPr bwMode="gray">
            <a:xfrm>
              <a:off x="323528" y="1556792"/>
              <a:ext cx="2744787" cy="1606550"/>
            </a:xfrm>
            <a:prstGeom prst="rect">
              <a:avLst/>
            </a:prstGeom>
            <a:blipFill dpi="0" rotWithShape="1">
              <a:blip r:embed="rId3"/>
              <a:srcRect/>
              <a:stretch>
                <a:fillRect/>
              </a:stretch>
            </a:blipFill>
            <a:ln w="12700">
              <a:solidFill>
                <a:srgbClr val="C0C0C0"/>
              </a:solidFill>
              <a:miter lim="800000"/>
              <a:headEnd/>
              <a:tailEnd/>
            </a:ln>
          </p:spPr>
          <p:txBody>
            <a:bodyPr lIns="108000" tIns="108000" rIns="144000" bIns="72000" anchor="ctr"/>
            <a:lstStyle/>
            <a:p>
              <a:pPr algn="ctr" rtl="0">
                <a:lnSpc>
                  <a:spcPct val="95000"/>
                </a:lnSpc>
                <a:spcAft>
                  <a:spcPts val="800"/>
                </a:spcAft>
                <a:buClr>
                  <a:srgbClr val="969696"/>
                </a:buClr>
              </a:pPr>
              <a:endParaRPr lang="it-it" sz="1200">
                <a:solidFill>
                  <a:srgbClr val="000000"/>
                </a:solidFill>
              </a:endParaRPr>
            </a:p>
          </p:txBody>
        </p:sp>
        <p:sp>
          <p:nvSpPr>
            <p:cNvPr id="7" name="Rechteck 11"/>
            <p:cNvSpPr>
              <a:spLocks noChangeArrowheads="1"/>
            </p:cNvSpPr>
            <p:nvPr/>
          </p:nvSpPr>
          <p:spPr bwMode="gray">
            <a:xfrm>
              <a:off x="6075363" y="3162300"/>
              <a:ext cx="2744787" cy="654050"/>
            </a:xfrm>
            <a:prstGeom prst="rect">
              <a:avLst/>
            </a:prstGeom>
            <a:solidFill>
              <a:srgbClr val="3366FF"/>
            </a:solidFill>
            <a:ln w="12700">
              <a:solidFill>
                <a:srgbClr val="C0C0C0"/>
              </a:solidFill>
              <a:miter lim="800000"/>
              <a:headEnd/>
              <a:tailEnd/>
            </a:ln>
          </p:spPr>
          <p:txBody>
            <a:bodyPr lIns="72000" tIns="0" rIns="72000" bIns="0" anchor="ctr"/>
            <a:lstStyle/>
            <a:p>
              <a:pPr algn="ctr" defTabSz="801688" eaLnBrk="0" hangingPunct="0" rtl="0">
                <a:lnSpc>
                  <a:spcPct val="95000"/>
                </a:lnSpc>
                <a:spcAft>
                  <a:spcPts val="800"/>
                </a:spcAft>
                <a:buClr>
                  <a:srgbClr val="969696"/>
                </a:buClr>
                <a:tabLst>
                  <a:tab pos="655638" algn="l"/>
                  <a:tab pos="1312863" algn="l"/>
                </a:tabLst>
              </a:pPr>
              <a:r>
                <a:rPr sz="1600" b="1" i="0" u="none" lang="it-it">
                  <a:solidFill>
                    <a:srgbClr val="FFFFFF"/>
                  </a:solidFill>
                </a:rPr>
                <a:t>Assumere esperti esterni</a:t>
              </a:r>
            </a:p>
          </p:txBody>
        </p:sp>
        <p:sp>
          <p:nvSpPr>
            <p:cNvPr id="8" name="Rectangle 5"/>
            <p:cNvSpPr>
              <a:spLocks noChangeArrowheads="1"/>
            </p:cNvSpPr>
            <p:nvPr/>
          </p:nvSpPr>
          <p:spPr bwMode="gray">
            <a:xfrm>
              <a:off x="323850" y="4171950"/>
              <a:ext cx="8496622" cy="1630363"/>
            </a:xfrm>
            <a:prstGeom prst="rect">
              <a:avLst/>
            </a:prstGeom>
            <a:gradFill rotWithShape="1">
              <a:gsLst>
                <a:gs pos="0">
                  <a:srgbClr val="FFFFFF"/>
                </a:gs>
                <a:gs pos="100000">
                  <a:srgbClr val="D7D7D7"/>
                </a:gs>
              </a:gsLst>
              <a:lin ang="5400000" scaled="1"/>
            </a:gradFill>
            <a:ln w="12700">
              <a:solidFill>
                <a:srgbClr val="C0C0C0"/>
              </a:solidFill>
              <a:miter lim="800000"/>
              <a:headEnd/>
              <a:tailEnd/>
            </a:ln>
          </p:spPr>
          <p:txBody>
            <a:bodyPr lIns="108000" tIns="108000" rIns="144000" bIns="72000"/>
            <a:lstStyle/>
            <a:p>
              <a:pPr marL="342900" indent="-342900" eaLnBrk="0" fontAlgn="b" hangingPunct="0" algn="l" rtl="0">
                <a:spcAft>
                  <a:spcPct val="40000"/>
                </a:spcAft>
                <a:buFontTx/>
                <a:buChar char="•"/>
              </a:pPr>
              <a:r>
                <a:rPr sz="1200" b="0" i="0" u="none" lang="it-it">
                  <a:solidFill>
                    <a:srgbClr val="003399"/>
                  </a:solidFill>
                  <a:latin typeface="Arial" pitchFamily="34" charset="0"/>
                  <a:cs typeface="Arial" pitchFamily="34" charset="0"/>
                </a:rPr>
                <a:t>Capire le potenzialità dell’utilizzo dei risultati di una ricerca in un ambiente aziendale. </a:t>
              </a:r>
            </a:p>
            <a:p>
              <a:pPr marL="342900" indent="-342900" eaLnBrk="0" fontAlgn="b" hangingPunct="0" algn="l" rtl="0">
                <a:spcAft>
                  <a:spcPct val="40000"/>
                </a:spcAft>
                <a:buFontTx/>
                <a:buChar char="•"/>
              </a:pPr>
              <a:r>
                <a:rPr sz="1200" b="0" i="0" u="none" lang="it-it">
                  <a:solidFill>
                    <a:srgbClr val="003399"/>
                  </a:solidFill>
                  <a:latin typeface="Arial" pitchFamily="34" charset="0"/>
                  <a:cs typeface="Arial" pitchFamily="34" charset="0"/>
                </a:rPr>
                <a:t>Capire i propri diritti in relazione ai risultati di ricerca.</a:t>
              </a:r>
            </a:p>
            <a:p>
              <a:pPr marL="342900" indent="-342900" eaLnBrk="0" fontAlgn="b" hangingPunct="0" algn="l" rtl="0">
                <a:spcAft>
                  <a:spcPct val="40000"/>
                </a:spcAft>
                <a:buFontTx/>
                <a:buChar char="•"/>
              </a:pPr>
              <a:r>
                <a:rPr sz="1200" b="0" i="0" u="none" lang="it-it">
                  <a:solidFill>
                    <a:srgbClr val="003399"/>
                  </a:solidFill>
                  <a:latin typeface="Arial" pitchFamily="34" charset="0"/>
                  <a:cs typeface="Arial" pitchFamily="34" charset="0"/>
                </a:rPr>
                <a:t>Non avventurarsi nell’imprenditorialità: occorre prima imparare a gestire un’azienda!</a:t>
              </a:r>
            </a:p>
            <a:p>
              <a:pPr marL="342900" indent="-342900" eaLnBrk="0" fontAlgn="b" hangingPunct="0" algn="l" rtl="0">
                <a:spcAft>
                  <a:spcPct val="40000"/>
                </a:spcAft>
                <a:buFontTx/>
                <a:buChar char="•"/>
              </a:pPr>
              <a:r>
                <a:rPr sz="1200" b="0" i="0" u="none" lang="it-it">
                  <a:solidFill>
                    <a:srgbClr val="003399"/>
                  </a:solidFill>
                  <a:latin typeface="Arial" pitchFamily="34" charset="0"/>
                  <a:cs typeface="Arial" pitchFamily="34" charset="0"/>
                </a:rPr>
                <a:t>Studiare le potenzialità dell’azienda - sviluppare il Business Plan e il Piano di Marketing.</a:t>
              </a:r>
            </a:p>
            <a:p>
              <a:pPr marL="342900" indent="-342900" eaLnBrk="0" fontAlgn="b" hangingPunct="0" algn="l" rtl="0">
                <a:spcAft>
                  <a:spcPct val="40000"/>
                </a:spcAft>
                <a:buFontTx/>
                <a:buChar char="•"/>
              </a:pPr>
              <a:r>
                <a:rPr sz="1200" b="0" i="0" u="none" lang="it-it">
                  <a:solidFill>
                    <a:srgbClr val="003399"/>
                  </a:solidFill>
                  <a:latin typeface="Arial" pitchFamily="34" charset="0"/>
                  <a:cs typeface="Arial" pitchFamily="34" charset="0"/>
                </a:rPr>
                <a:t>Fare riferimento ai servizi esperti esterni può aiutare a evitare molti problemi</a:t>
              </a:r>
            </a:p>
          </p:txBody>
        </p:sp>
        <p:sp>
          <p:nvSpPr>
            <p:cNvPr id="9" name="Gleichschenkliges Dreieck 19"/>
            <p:cNvSpPr>
              <a:spLocks noChangeArrowheads="1"/>
            </p:cNvSpPr>
            <p:nvPr/>
          </p:nvSpPr>
          <p:spPr bwMode="gray">
            <a:xfrm rot="10800000">
              <a:off x="1409700" y="3875088"/>
              <a:ext cx="573088" cy="238125"/>
            </a:xfrm>
            <a:prstGeom prst="triangle">
              <a:avLst>
                <a:gd name="adj" fmla="val 50000"/>
              </a:avLst>
            </a:prstGeom>
            <a:gradFill rotWithShape="1">
              <a:gsLst>
                <a:gs pos="0">
                  <a:srgbClr val="FFFFFF"/>
                </a:gs>
                <a:gs pos="100000">
                  <a:srgbClr val="D7D7D7"/>
                </a:gs>
              </a:gsLst>
              <a:lin ang="5400000" scaled="1"/>
            </a:gradFill>
            <a:ln w="12700">
              <a:solidFill>
                <a:srgbClr val="AFAFAF"/>
              </a:solidFill>
              <a:miter lim="800000"/>
              <a:headEnd/>
              <a:tailEnd/>
            </a:ln>
          </p:spPr>
          <p:txBody>
            <a:bodyPr lIns="108000" tIns="108000" rIns="144000" bIns="72000"/>
            <a:lstStyle/>
            <a:p>
              <a:pPr marL="190500" indent="-190500" algn="l" rtl="0">
                <a:lnSpc>
                  <a:spcPct val="95000"/>
                </a:lnSpc>
                <a:spcAft>
                  <a:spcPts val="800"/>
                </a:spcAft>
                <a:buClr>
                  <a:srgbClr val="969696"/>
                </a:buClr>
                <a:buFont typeface="Wingdings" pitchFamily="2" charset="2"/>
                <a:buChar char="§"/>
              </a:pPr>
              <a:endParaRPr lang="it-it" sz="1200">
                <a:solidFill>
                  <a:srgbClr val="000000"/>
                </a:solidFill>
              </a:endParaRPr>
            </a:p>
          </p:txBody>
        </p:sp>
        <p:sp>
          <p:nvSpPr>
            <p:cNvPr id="10" name="Gleichschenkliges Dreieck 22"/>
            <p:cNvSpPr>
              <a:spLocks noChangeArrowheads="1"/>
            </p:cNvSpPr>
            <p:nvPr/>
          </p:nvSpPr>
          <p:spPr bwMode="gray">
            <a:xfrm rot="10800000">
              <a:off x="7161213" y="3875088"/>
              <a:ext cx="574675" cy="238125"/>
            </a:xfrm>
            <a:prstGeom prst="triangle">
              <a:avLst>
                <a:gd name="adj" fmla="val 50000"/>
              </a:avLst>
            </a:prstGeom>
            <a:gradFill rotWithShape="1">
              <a:gsLst>
                <a:gs pos="0">
                  <a:srgbClr val="FFFFFF"/>
                </a:gs>
                <a:gs pos="100000">
                  <a:srgbClr val="D7D7D7"/>
                </a:gs>
              </a:gsLst>
              <a:lin ang="5400000" scaled="1"/>
            </a:gradFill>
            <a:ln w="12700">
              <a:solidFill>
                <a:srgbClr val="AFAFAF"/>
              </a:solidFill>
              <a:miter lim="800000"/>
              <a:headEnd/>
              <a:tailEnd/>
            </a:ln>
          </p:spPr>
          <p:txBody>
            <a:bodyPr lIns="108000" tIns="108000" rIns="144000" bIns="72000"/>
            <a:lstStyle/>
            <a:p>
              <a:pPr marL="190500" indent="-190500" algn="l" rtl="0">
                <a:lnSpc>
                  <a:spcPct val="95000"/>
                </a:lnSpc>
                <a:spcAft>
                  <a:spcPts val="800"/>
                </a:spcAft>
                <a:buClr>
                  <a:srgbClr val="969696"/>
                </a:buClr>
                <a:buFont typeface="Wingdings" pitchFamily="2" charset="2"/>
                <a:buChar char="§"/>
              </a:pPr>
              <a:endParaRPr lang="it-it" sz="1200">
                <a:solidFill>
                  <a:srgbClr val="000000"/>
                </a:solidFill>
              </a:endParaRPr>
            </a:p>
          </p:txBody>
        </p:sp>
        <p:sp>
          <p:nvSpPr>
            <p:cNvPr id="11" name="Gleichschenkliges Dreieck 21"/>
            <p:cNvSpPr>
              <a:spLocks noChangeArrowheads="1"/>
            </p:cNvSpPr>
            <p:nvPr/>
          </p:nvSpPr>
          <p:spPr bwMode="gray">
            <a:xfrm rot="10800000">
              <a:off x="3567113" y="3875088"/>
              <a:ext cx="574675" cy="238125"/>
            </a:xfrm>
            <a:prstGeom prst="triangle">
              <a:avLst>
                <a:gd name="adj" fmla="val 50000"/>
              </a:avLst>
            </a:prstGeom>
            <a:gradFill rotWithShape="1">
              <a:gsLst>
                <a:gs pos="0">
                  <a:srgbClr val="FFFFFF"/>
                </a:gs>
                <a:gs pos="100000">
                  <a:srgbClr val="D7D7D7"/>
                </a:gs>
              </a:gsLst>
              <a:lin ang="5400000" scaled="1"/>
            </a:gradFill>
            <a:ln w="12700">
              <a:solidFill>
                <a:srgbClr val="AFAFAF"/>
              </a:solidFill>
              <a:miter lim="800000"/>
              <a:headEnd/>
              <a:tailEnd/>
            </a:ln>
          </p:spPr>
          <p:txBody>
            <a:bodyPr lIns="108000" tIns="108000" rIns="144000" bIns="72000"/>
            <a:lstStyle/>
            <a:p>
              <a:pPr marL="190500" indent="-190500" algn="l" rtl="0">
                <a:lnSpc>
                  <a:spcPct val="95000"/>
                </a:lnSpc>
                <a:spcAft>
                  <a:spcPts val="800"/>
                </a:spcAft>
                <a:buClr>
                  <a:srgbClr val="969696"/>
                </a:buClr>
                <a:buFont typeface="Wingdings" pitchFamily="2" charset="2"/>
                <a:buChar char="§"/>
              </a:pPr>
              <a:endParaRPr lang="it-it" sz="1200">
                <a:solidFill>
                  <a:srgbClr val="000000"/>
                </a:solidFill>
              </a:endParaRPr>
            </a:p>
          </p:txBody>
        </p:sp>
        <p:sp>
          <p:nvSpPr>
            <p:cNvPr id="12" name="Gleichschenkliges Dreieck 23"/>
            <p:cNvSpPr>
              <a:spLocks noChangeArrowheads="1"/>
            </p:cNvSpPr>
            <p:nvPr/>
          </p:nvSpPr>
          <p:spPr bwMode="gray">
            <a:xfrm rot="10800000">
              <a:off x="5002213" y="3875088"/>
              <a:ext cx="574675" cy="238125"/>
            </a:xfrm>
            <a:prstGeom prst="triangle">
              <a:avLst>
                <a:gd name="adj" fmla="val 50000"/>
              </a:avLst>
            </a:prstGeom>
            <a:gradFill rotWithShape="1">
              <a:gsLst>
                <a:gs pos="0">
                  <a:srgbClr val="FFFFFF"/>
                </a:gs>
                <a:gs pos="100000">
                  <a:srgbClr val="D7D7D7"/>
                </a:gs>
              </a:gsLst>
              <a:lin ang="5400000" scaled="1"/>
            </a:gradFill>
            <a:ln w="12700">
              <a:solidFill>
                <a:srgbClr val="AFAFAF"/>
              </a:solidFill>
              <a:miter lim="800000"/>
              <a:headEnd/>
              <a:tailEnd/>
            </a:ln>
          </p:spPr>
          <p:txBody>
            <a:bodyPr lIns="108000" tIns="108000" rIns="144000" bIns="72000"/>
            <a:lstStyle/>
            <a:p>
              <a:pPr marL="190500" indent="-190500" algn="l" rtl="0">
                <a:lnSpc>
                  <a:spcPct val="95000"/>
                </a:lnSpc>
                <a:spcAft>
                  <a:spcPts val="800"/>
                </a:spcAft>
                <a:buClr>
                  <a:srgbClr val="969696"/>
                </a:buClr>
                <a:buFont typeface="Wingdings" pitchFamily="2" charset="2"/>
                <a:buChar char="§"/>
              </a:pPr>
              <a:endParaRPr lang="it-it" sz="1200">
                <a:solidFill>
                  <a:srgbClr val="000000"/>
                </a:solidFill>
              </a:endParaRPr>
            </a:p>
          </p:txBody>
        </p:sp>
      </p:grpSp>
      <p:sp>
        <p:nvSpPr>
          <p:cNvPr id="13" name="Rechteck 11"/>
          <p:cNvSpPr/>
          <p:nvPr/>
        </p:nvSpPr>
        <p:spPr bwMode="gray">
          <a:xfrm>
            <a:off x="6078506" y="1556792"/>
            <a:ext cx="2745070" cy="1608001"/>
          </a:xfrm>
          <a:prstGeom prst="rect">
            <a:avLst/>
          </a:prstGeom>
          <a:blipFill dpi="0" rotWithShape="1">
            <a:blip r:embed="rId4" cstate="screen">
              <a:lum bright="10000"/>
            </a:blip>
            <a:srcRect/>
            <a:stretch>
              <a:fillRect l="-1000" t="-1000" r="-1000" b="-19000"/>
            </a:stretch>
          </a:blipFill>
          <a:ln w="12700">
            <a:solidFill>
              <a:srgbClr val="C0C0C0"/>
            </a:solidFill>
            <a:round/>
            <a:headEnd/>
            <a:tailEnd/>
          </a:ln>
          <a:effectLst>
            <a:outerShdw blurRad="127000" dist="63500" dir="2700000" algn="tl" rotWithShape="0">
              <a:prstClr val="black">
                <a:alpha val="40000"/>
              </a:prstClr>
            </a:outerShdw>
          </a:effectLst>
        </p:spPr>
        <p:txBody>
          <a:bodyPr anchor="ctr"/>
          <a:lstStyle/>
          <a:p>
            <a:pPr algn="ctr" rtl="0">
              <a:defRPr/>
            </a:pPr>
            <a:endParaRPr lang="it-it" dirty="0">
              <a:solidFill>
                <a:srgbClr val="FFFFFF"/>
              </a:solidFill>
              <a:latin typeface="Times New Roman" charset="0"/>
              <a:ea typeface="ＭＳ Ｐゴシック" charset="0"/>
              <a:cs typeface="ＭＳ Ｐゴシック" charset="0"/>
            </a:endParaRPr>
          </a:p>
        </p:txBody>
      </p:sp>
      <p:sp>
        <p:nvSpPr>
          <p:cNvPr id="14" name="Rechteck 155"/>
          <p:cNvSpPr/>
          <p:nvPr/>
        </p:nvSpPr>
        <p:spPr bwMode="gray">
          <a:xfrm>
            <a:off x="3851920" y="1340768"/>
            <a:ext cx="1623133" cy="1821160"/>
          </a:xfrm>
          <a:prstGeom prst="rect">
            <a:avLst/>
          </a:prstGeom>
          <a:blipFill>
            <a:blip r:embed="rId5" cstate="print"/>
            <a:stretch>
              <a:fillRect l="-1000" t="-1000" r="-1000" b="-1000"/>
            </a:stretch>
          </a:blip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pPr algn="ctr" rtl="0">
              <a:lnSpc>
                <a:spcPct val="95000"/>
              </a:lnSpc>
              <a:spcAft>
                <a:spcPts val="800"/>
              </a:spcAft>
              <a:buClr>
                <a:srgbClr val="969696"/>
              </a:buClr>
              <a:defRPr/>
            </a:pPr>
            <a:endParaRPr lang="it-it" sz="1200" noProof="1">
              <a:solidFill>
                <a:srgbClr val="000000"/>
              </a:solidFill>
              <a:latin typeface="Times New Roman" charset="0"/>
              <a:ea typeface="ＭＳ Ｐゴシック" charset="0"/>
              <a:cs typeface="Arial" charset="0"/>
            </a:endParaRP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0"/>
            <a:ext cx="7219950" cy="896938"/>
          </a:xfrm>
        </p:spPr>
        <p:txBody>
          <a:bodyPr/>
          <a:lstStyle/>
          <a:p>
            <a:pPr rtl="0"/>
            <a:r>
              <a:rPr b="0" i="0" u="none" lang="it-it"/>
              <a:t>Riferimenti</a:t>
            </a:r>
            <a:endParaRPr lang="it-it" smtClean="0"/>
          </a:p>
        </p:txBody>
      </p:sp>
      <p:sp>
        <p:nvSpPr>
          <p:cNvPr id="3" name="Rectangle 3"/>
          <p:cNvSpPr txBox="1">
            <a:spLocks noChangeArrowheads="1"/>
          </p:cNvSpPr>
          <p:nvPr/>
        </p:nvSpPr>
        <p:spPr bwMode="auto">
          <a:xfrm>
            <a:off x="468313" y="12144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609600" indent="-609600" algn="l" rtl="0">
              <a:buFontTx/>
              <a:buAutoNum type="arabicPeriod"/>
            </a:pPr>
            <a:r>
              <a:rPr sz="2400" b="0" i="0" u="none" lang="it-it"/>
              <a:t>7° Programma Quadro, http://cordis.europa.eu/fp7/dc/index.cfm</a:t>
            </a:r>
          </a:p>
          <a:p>
            <a:pPr marL="609600" indent="-609600" algn="l" rtl="0">
              <a:buFontTx/>
              <a:buNone/>
            </a:pPr>
            <a:r>
              <a:rPr sz="2400" b="0" i="0" u="none" lang="it-it"/>
              <a:t>2.</a:t>
            </a:r>
            <a:r>
              <a:rPr b="0" i="0" u="none" lang="it-it"/>
              <a:t> 	</a:t>
            </a:r>
            <a:r>
              <a:rPr sz="2400" b="0" i="0" u="none" lang="it-it"/>
              <a:t>Migliorare il trasferimento delle conoscenze tra gli istituti di ricerca e l’industria in Europa;</a:t>
            </a:r>
            <a:r>
              <a:rPr sz="2400" b="1" i="0" u="none" lang="it-it"/>
              <a:t> </a:t>
            </a:r>
            <a:r>
              <a:rPr sz="2400" b="0" i="0" u="none" lang="it-it"/>
              <a:t>http://ec.europa.eu/invest-in-research/pdf/download_en/knowledge_transfe_07.pdf ; © Comunità Europee, 2007, Belgio,</a:t>
            </a:r>
          </a:p>
          <a:p>
            <a:pPr marL="609600" indent="-609600" algn="l" rtl="0">
              <a:buFontTx/>
              <a:buAutoNum type="arabicPeriod" startAt="3"/>
            </a:pPr>
            <a:r>
              <a:rPr sz="2400" b="0" i="0" u="none" lang="it-it"/>
              <a:t>Fattori critici di successo - Analisi, http://rapidbi.com/created/criticalsuccessfactors.html</a:t>
            </a:r>
          </a:p>
          <a:p>
            <a:pPr marL="609600" indent="-609600" algn="l" rtl="0">
              <a:buFontTx/>
              <a:buAutoNum type="arabicPeriod" startAt="3"/>
            </a:pPr>
            <a:r>
              <a:rPr sz="2400" b="0" i="0" u="none" lang="it-it"/>
              <a:t>Linee guida su come gestire un’azienda</a:t>
            </a:r>
          </a:p>
          <a:p>
            <a:pPr marL="609600" indent="-609600" algn="l" rtl="0">
              <a:buFontTx/>
              <a:buNone/>
            </a:pPr>
            <a:r>
              <a:rPr b="0" i="0" u="none" lang="it-it"/>
              <a:t>	</a:t>
            </a:r>
            <a:r>
              <a:rPr sz="2400" b="0" i="0" u="none" lang="it-it">
                <a:hlinkClick r:id="rId3"/>
              </a:rPr>
              <a:t>http://www.myownbusiness.org</a:t>
            </a:r>
            <a:endParaRPr lang="it-it" sz="2400" u="none" dirty="0" smtClean="0"/>
          </a:p>
          <a:p>
            <a:pPr marL="609600" indent="-609600" algn="l" rtl="0">
              <a:buFontTx/>
              <a:buNone/>
            </a:pPr>
            <a:endParaRPr lang="it-it" sz="1600" dirty="0" smtClean="0"/>
          </a:p>
          <a:p>
            <a:pPr marL="609600" indent="-609600" algn="l" rtl="0">
              <a:buFontTx/>
              <a:buNone/>
            </a:pPr>
            <a:endParaRPr lang="it-it" sz="2400" dirty="0" smtClean="0"/>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title"/>
          </p:nvPr>
        </p:nvSpPr>
        <p:spPr>
          <a:xfrm>
            <a:off x="1600200" y="0"/>
            <a:ext cx="7219950" cy="896938"/>
          </a:xfrm>
        </p:spPr>
        <p:txBody>
          <a:bodyPr/>
          <a:lstStyle/>
          <a:p>
            <a:pPr rtl="0"/>
            <a:r>
              <a:rPr b="0" i="0" u="none" lang="it-it"/>
              <a:t>Riferimenti</a:t>
            </a:r>
          </a:p>
        </p:txBody>
      </p:sp>
      <p:sp>
        <p:nvSpPr>
          <p:cNvPr id="6" name="Ograda vsebine 2"/>
          <p:cNvSpPr txBox="1">
            <a:spLocks/>
          </p:cNvSpPr>
          <p:nvPr/>
        </p:nvSpPr>
        <p:spPr bwMode="auto">
          <a:xfrm>
            <a:off x="468313" y="12144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6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2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514350" indent="-514350" algn="l" rtl="0">
              <a:buFont typeface="Tw Cen MT" pitchFamily="34" charset="0"/>
              <a:buAutoNum type="arabicPeriod" startAt="5"/>
            </a:pPr>
            <a:r>
              <a:rPr sz="2400" b="1" i="0" u="none" lang="it-it"/>
              <a:t>FAQ per imprenditori commerciali - IVA </a:t>
            </a:r>
            <a:r>
              <a:rPr sz="2400" b="0" i="0" u="none" lang="it-it">
                <a:hlinkClick r:id="rId3"/>
              </a:rPr>
              <a:t>http://ec.europa.eu/taxation_customs/taxation/vat/traders/invoicing_rules/article_1733_en.htm</a:t>
            </a:r>
            <a:endParaRPr lang="it-it" sz="2400" u="none" dirty="0" smtClean="0"/>
          </a:p>
          <a:p>
            <a:pPr marL="514350" lvl="1" indent="-514350" algn="l" rtl="0">
              <a:buFont typeface="Tw Cen MT" pitchFamily="34" charset="0"/>
              <a:buAutoNum type="arabicPeriod" startAt="6"/>
            </a:pPr>
            <a:r>
              <a:rPr sz="2400" b="1" i="0" u="none" lang="it-it">
                <a:ea typeface="Arial" pitchFamily="34" charset="0"/>
              </a:rPr>
              <a:t>Riepilogo normativa UE – Aziende </a:t>
            </a:r>
            <a:r>
              <a:rPr b="0" i="0" u="none" lang="it-it">
                <a:solidFill>
                  <a:schemeClr val="tx2"/>
                </a:solidFill>
                <a:ea typeface="Arial" pitchFamily="34" charset="0"/>
                <a:hlinkClick r:id="rId4"/>
              </a:rPr>
              <a:t>http://europa.eu/legislation_summaries/enterprise/index_en.htm</a:t>
            </a:r>
            <a:endParaRPr lang="it-it" u="none" dirty="0" smtClean="0">
              <a:solidFill>
                <a:schemeClr val="tx2"/>
              </a:solidFill>
              <a:ea typeface="Arial" pitchFamily="34" charset="0"/>
            </a:endParaRPr>
          </a:p>
          <a:p>
            <a:pPr marL="0" indent="0" algn="l" rtl="0">
              <a:buNone/>
            </a:pPr>
            <a:r>
              <a:rPr sz="2400" b="1" i="0" u="none" lang="it-it"/>
              <a:t>7.</a:t>
            </a:r>
            <a:r>
              <a:rPr sz="2400" b="0" i="0" u="none" lang="it-it"/>
              <a:t>   </a:t>
            </a:r>
            <a:r>
              <a:rPr sz="2400" b="1" i="0" u="none" lang="it-it"/>
              <a:t>Spiegazione del Business Model Canvas</a:t>
            </a:r>
            <a:r>
              <a:rPr sz="2400" b="0" i="0" u="none" lang="it-it"/>
              <a:t> </a:t>
            </a:r>
          </a:p>
          <a:p>
            <a:pPr marL="528638" indent="0" algn="l" rtl="0">
              <a:buNone/>
            </a:pPr>
            <a:r>
              <a:rPr sz="2400" b="0" i="0" u="sng" lang="it-it">
                <a:hlinkClick r:id="rId5"/>
              </a:rPr>
              <a:t>http://www.youtube.com/watch?v=QoAOzMTLP5s</a:t>
            </a:r>
            <a:r>
              <a:rPr sz="2400" b="0" i="0" u="none" lang="it-it"/>
              <a:t> </a:t>
            </a:r>
          </a:p>
          <a:p>
            <a:pPr marL="0" indent="0" algn="l" rtl="0">
              <a:buNone/>
            </a:pPr>
            <a:endParaRPr lang="it-it" sz="2400" dirty="0"/>
          </a:p>
          <a:p>
            <a:pPr marL="0" indent="0" algn="l" rtl="0">
              <a:buNone/>
            </a:pPr>
            <a:endParaRPr lang="it-it" dirty="0" smtClean="0"/>
          </a:p>
        </p:txBody>
      </p:sp>
    </p:spTree>
  </p:cSld>
  <p:clrMapOvr>
    <a:masterClrMapping/>
  </p:clrMapOvr>
  <p:transition advTm="8516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title"/>
          </p:nvPr>
        </p:nvSpPr>
        <p:spPr>
          <a:xfrm>
            <a:off x="1600200" y="0"/>
            <a:ext cx="7219950" cy="896938"/>
          </a:xfrm>
        </p:spPr>
        <p:txBody>
          <a:bodyPr/>
          <a:lstStyle/>
          <a:p>
            <a:pPr rtl="0"/>
            <a:r>
              <a:rPr b="0" i="0" u="none" lang="it-it"/>
              <a:t>Riferimenti</a:t>
            </a:r>
          </a:p>
        </p:txBody>
      </p:sp>
      <p:sp>
        <p:nvSpPr>
          <p:cNvPr id="6" name="Ograda vsebine 2"/>
          <p:cNvSpPr txBox="1">
            <a:spLocks/>
          </p:cNvSpPr>
          <p:nvPr/>
        </p:nvSpPr>
        <p:spPr bwMode="auto">
          <a:xfrm>
            <a:off x="468313" y="12144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6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2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0" indent="0" algn="l" rtl="0">
              <a:buNone/>
            </a:pPr>
            <a:r>
              <a:rPr sz="2400" b="0" i="0" u="none" lang="it-it"/>
              <a:t>8.   Come elaborare un business model canvas </a:t>
            </a:r>
          </a:p>
          <a:p>
            <a:pPr marL="528638" indent="0" algn="l" rtl="0">
              <a:buNone/>
            </a:pPr>
            <a:r>
              <a:rPr sz="2400" b="0" i="0" u="sng" lang="it-it">
                <a:hlinkClick r:id="rId3"/>
              </a:rPr>
              <a:t>http://www.youtube.com/watch?v=2tdpNKdH7sM</a:t>
            </a:r>
            <a:r>
              <a:rPr sz="2400" b="0" i="0" u="none" lang="it-it"/>
              <a:t> </a:t>
            </a:r>
          </a:p>
          <a:p>
            <a:pPr marL="0" indent="0" algn="l" rtl="0">
              <a:buNone/>
            </a:pPr>
            <a:endParaRPr lang="it-it" sz="2400" dirty="0"/>
          </a:p>
          <a:p>
            <a:pPr marL="0" indent="0" algn="l" rtl="0">
              <a:buNone/>
            </a:pPr>
            <a:r>
              <a:rPr sz="2400" b="0" i="0" u="none" lang="it-it"/>
              <a:t>9.   Elaborate il vostro business model in 20 minuti - Lean  </a:t>
            </a:r>
          </a:p>
          <a:p>
            <a:pPr marL="0" indent="0" algn="l" rtl="0">
              <a:buNone/>
            </a:pPr>
            <a:r>
              <a:rPr sz="2400" b="0" i="0" u="none" lang="it-it"/>
              <a:t>      Canvas </a:t>
            </a:r>
            <a:endParaRPr lang="it-it" sz="2400" u="none" dirty="0"/>
          </a:p>
          <a:p>
            <a:pPr marL="528638" indent="0" algn="l" rtl="0">
              <a:buNone/>
            </a:pPr>
            <a:r>
              <a:rPr sz="2400" b="0" i="0" u="sng" lang="it-it">
                <a:hlinkClick r:id="rId4"/>
              </a:rPr>
              <a:t>http://www.youtube.com/watch?v=7o8uYdUaFR4</a:t>
            </a:r>
            <a:r>
              <a:rPr sz="2400" b="0" i="0" u="none" lang="it-it"/>
              <a:t> </a:t>
            </a:r>
          </a:p>
          <a:p>
            <a:pPr marL="0" indent="0" algn="l" rtl="0">
              <a:buNone/>
            </a:pPr>
            <a:endParaRPr lang="it-it" sz="2400" dirty="0"/>
          </a:p>
          <a:p>
            <a:pPr marL="0" indent="0" algn="l" rtl="0">
              <a:buNone/>
            </a:pPr>
            <a:r>
              <a:rPr sz="2400" b="0" i="0" u="none" lang="it-it"/>
              <a:t>10.    Le 10 principali insidie di un Business Model</a:t>
            </a:r>
          </a:p>
          <a:p>
            <a:pPr marL="528638" indent="0" algn="l" rtl="0">
              <a:buNone/>
            </a:pPr>
            <a:r>
              <a:rPr sz="2400" b="0" i="0" u="sng" lang="it-it">
                <a:hlinkClick r:id="rId5"/>
              </a:rPr>
              <a:t>http://www.youtube.com/watch?v=5sn7pZXY5b4</a:t>
            </a:r>
            <a:endParaRPr lang="it-it" sz="2400" dirty="0"/>
          </a:p>
          <a:p>
            <a:pPr marL="514350" indent="-514350" algn="l" rtl="0">
              <a:buFont typeface="Tw Cen MT" pitchFamily="34" charset="0"/>
              <a:buAutoNum type="arabicPeriod" startAt="5"/>
            </a:pPr>
            <a:endParaRPr lang="it-it" sz="2400" dirty="0" smtClean="0"/>
          </a:p>
          <a:p>
            <a:pPr marL="514350" indent="-514350" algn="l" rtl="0">
              <a:buFontTx/>
              <a:buNone/>
            </a:pPr>
            <a:endParaRPr lang="it-it" dirty="0" smtClean="0"/>
          </a:p>
        </p:txBody>
      </p:sp>
    </p:spTree>
    <p:extLst>
      <p:ext uri="{BB962C8B-B14F-4D97-AF65-F5344CB8AC3E}">
        <p14:creationId xmlns:p14="http://schemas.microsoft.com/office/powerpoint/2010/main" val="3239826879"/>
      </p:ext>
    </p:extLst>
  </p:cSld>
  <p:clrMapOvr>
    <a:masterClrMapping/>
  </p:clrMapOvr>
  <p:transition advTm="8516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1403350" y="0"/>
            <a:ext cx="7219950" cy="896938"/>
          </a:xfrm>
        </p:spPr>
        <p:txBody>
          <a:bodyPr/>
          <a:lstStyle/>
          <a:p>
            <a:pPr rtl="0"/>
            <a:r>
              <a:rPr b="0" i="0" u="none" lang="it-it"/>
              <a:t>Fattore generale di successo</a:t>
            </a:r>
            <a:endParaRPr lang="it-it" smtClean="0"/>
          </a:p>
        </p:txBody>
      </p:sp>
      <p:grpSp>
        <p:nvGrpSpPr>
          <p:cNvPr id="22" name="Skupina 15"/>
          <p:cNvGrpSpPr>
            <a:grpSpLocks/>
          </p:cNvGrpSpPr>
          <p:nvPr/>
        </p:nvGrpSpPr>
        <p:grpSpPr bwMode="auto">
          <a:xfrm>
            <a:off x="5076825" y="1700213"/>
            <a:ext cx="3384550" cy="3703637"/>
            <a:chOff x="5076825" y="1700808"/>
            <a:chExt cx="3384550" cy="3703042"/>
          </a:xfrm>
        </p:grpSpPr>
        <p:grpSp>
          <p:nvGrpSpPr>
            <p:cNvPr id="23" name="Skupina 12"/>
            <p:cNvGrpSpPr>
              <a:grpSpLocks/>
            </p:cNvGrpSpPr>
            <p:nvPr/>
          </p:nvGrpSpPr>
          <p:grpSpPr bwMode="auto">
            <a:xfrm>
              <a:off x="5076825" y="2205038"/>
              <a:ext cx="3384550" cy="3198812"/>
              <a:chOff x="5076825" y="2205038"/>
              <a:chExt cx="3384550" cy="3198812"/>
            </a:xfrm>
          </p:grpSpPr>
          <p:sp>
            <p:nvSpPr>
              <p:cNvPr id="25" name="Oval 8"/>
              <p:cNvSpPr>
                <a:spLocks noChangeArrowheads="1"/>
              </p:cNvSpPr>
              <p:nvPr/>
            </p:nvSpPr>
            <p:spPr bwMode="auto">
              <a:xfrm>
                <a:off x="5076825" y="2205038"/>
                <a:ext cx="3384550" cy="3198812"/>
              </a:xfrm>
              <a:prstGeom prst="ellipse">
                <a:avLst/>
              </a:prstGeom>
              <a:solidFill>
                <a:schemeClr val="accent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108000"/>
              <a:lstStyle/>
              <a:p>
                <a:pPr algn="ctr" eaLnBrk="0" hangingPunct="0" rtl="0">
                  <a:defRPr/>
                </a:pPr>
                <a:r>
                  <a:rPr sz="1800" b="1" i="0" u="none" lang="it-it">
                    <a:latin typeface="Arial" pitchFamily="34" charset="0"/>
                    <a:ea typeface="+mn-ea"/>
                    <a:cs typeface="Arial" pitchFamily="34" charset="0"/>
                  </a:rPr>
                  <a:t>Come?</a:t>
                </a:r>
                <a:r>
                  <a:rPr sz="1800" b="0" i="0" u="none" lang="it-it">
                    <a:latin typeface="Arial" pitchFamily="34" charset="0"/>
                    <a:ea typeface="+mn-ea"/>
                    <a:cs typeface="Arial" pitchFamily="34" charset="0"/>
                  </a:rPr>
                  <a:t> </a:t>
                </a:r>
                <a:r>
                  <a:rPr sz="1800" b="1" i="0" u="none" lang="it-it">
                    <a:latin typeface="Arial" pitchFamily="34" charset="0"/>
                    <a:ea typeface="+mn-ea"/>
                    <a:cs typeface="Arial" pitchFamily="34" charset="0"/>
                  </a:rPr>
                  <a:t>Quando?</a:t>
                </a:r>
                <a:endParaRPr lang="it-it" sz="1800" b="1" u="none" dirty="0">
                  <a:latin typeface="Arial" pitchFamily="34" charset="0"/>
                  <a:ea typeface="+mn-ea"/>
                  <a:cs typeface="Arial" pitchFamily="34" charset="0"/>
                </a:endParaRPr>
              </a:p>
            </p:txBody>
          </p:sp>
          <p:sp>
            <p:nvSpPr>
              <p:cNvPr id="26" name="Oval 9"/>
              <p:cNvSpPr>
                <a:spLocks noChangeArrowheads="1"/>
              </p:cNvSpPr>
              <p:nvPr/>
            </p:nvSpPr>
            <p:spPr bwMode="auto">
              <a:xfrm>
                <a:off x="5795963" y="3141663"/>
                <a:ext cx="1892300" cy="1871662"/>
              </a:xfrm>
              <a:prstGeom prst="ellipse">
                <a:avLst/>
              </a:prstGeom>
              <a:solidFill>
                <a:schemeClr val="accent5">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lgn="ctr" eaLnBrk="0" hangingPunct="0" rtl="0">
                  <a:defRPr/>
                </a:pPr>
                <a:r>
                  <a:rPr sz="1800" b="1" i="0" u="none" lang="it-it">
                    <a:latin typeface="Arial" pitchFamily="34" charset="0"/>
                    <a:ea typeface="+mn-ea"/>
                    <a:cs typeface="Arial" pitchFamily="34" charset="0"/>
                  </a:rPr>
                  <a:t>Cosa?</a:t>
                </a:r>
                <a:endParaRPr lang="it-it" sz="1800" b="1" u="none" dirty="0">
                  <a:latin typeface="Arial" pitchFamily="34" charset="0"/>
                  <a:ea typeface="+mn-ea"/>
                  <a:cs typeface="Arial" pitchFamily="34" charset="0"/>
                </a:endParaRPr>
              </a:p>
            </p:txBody>
          </p:sp>
          <p:sp>
            <p:nvSpPr>
              <p:cNvPr id="27" name="Oval 10"/>
              <p:cNvSpPr>
                <a:spLocks noChangeArrowheads="1"/>
              </p:cNvSpPr>
              <p:nvPr/>
            </p:nvSpPr>
            <p:spPr bwMode="auto">
              <a:xfrm>
                <a:off x="6300788" y="3789363"/>
                <a:ext cx="863600" cy="792162"/>
              </a:xfrm>
              <a:prstGeom prst="ellipse">
                <a:avLst/>
              </a:prstGeom>
              <a:solidFill>
                <a:srgbClr val="FFC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rtl="0">
                  <a:defRPr/>
                </a:pPr>
                <a:r>
                  <a:rPr sz="1800" b="1" i="0" u="none" lang="it-it">
                    <a:latin typeface="Arial" pitchFamily="34" charset="0"/>
                    <a:ea typeface="+mn-ea"/>
                    <a:cs typeface="Arial" pitchFamily="34" charset="0"/>
                  </a:rPr>
                  <a:t>Perché?</a:t>
                </a:r>
                <a:endParaRPr lang="it-it" sz="1800" b="1" u="none" dirty="0">
                  <a:latin typeface="Arial" pitchFamily="34" charset="0"/>
                  <a:ea typeface="+mn-ea"/>
                  <a:cs typeface="Arial" pitchFamily="34" charset="0"/>
                </a:endParaRPr>
              </a:p>
            </p:txBody>
          </p:sp>
        </p:grpSp>
        <p:sp>
          <p:nvSpPr>
            <p:cNvPr id="24" name="Text Box 11"/>
            <p:cNvSpPr txBox="1">
              <a:spLocks noChangeArrowheads="1"/>
            </p:cNvSpPr>
            <p:nvPr/>
          </p:nvSpPr>
          <p:spPr bwMode="auto">
            <a:xfrm>
              <a:off x="5724128" y="1700808"/>
              <a:ext cx="2321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l" rtl="0"/>
              <a:r>
                <a:rPr sz="2000" b="0" i="0" u="none" lang="it-it"/>
                <a:t>Clienti / Partner</a:t>
              </a:r>
              <a:endParaRPr lang="it-it" sz="2000" u="none" dirty="0"/>
            </a:p>
          </p:txBody>
        </p:sp>
      </p:grpSp>
      <p:grpSp>
        <p:nvGrpSpPr>
          <p:cNvPr id="28" name="Skupina 17"/>
          <p:cNvGrpSpPr>
            <a:grpSpLocks/>
          </p:cNvGrpSpPr>
          <p:nvPr/>
        </p:nvGrpSpPr>
        <p:grpSpPr bwMode="auto">
          <a:xfrm>
            <a:off x="684213" y="1700212"/>
            <a:ext cx="3384550" cy="3703637"/>
            <a:chOff x="684213" y="1699525"/>
            <a:chExt cx="3384550" cy="3704325"/>
          </a:xfrm>
        </p:grpSpPr>
        <p:sp>
          <p:nvSpPr>
            <p:cNvPr id="29" name="Oval 7"/>
            <p:cNvSpPr>
              <a:spLocks noChangeArrowheads="1"/>
            </p:cNvSpPr>
            <p:nvPr/>
          </p:nvSpPr>
          <p:spPr bwMode="auto">
            <a:xfrm>
              <a:off x="684213" y="2205038"/>
              <a:ext cx="3384550" cy="3198812"/>
            </a:xfrm>
            <a:prstGeom prst="ellipse">
              <a:avLst/>
            </a:prstGeom>
            <a:solidFill>
              <a:schemeClr val="hlink"/>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108000"/>
            <a:lstStyle/>
            <a:p>
              <a:pPr algn="ctr" eaLnBrk="0" hangingPunct="0" rtl="0">
                <a:defRPr/>
              </a:pPr>
              <a:r>
                <a:rPr sz="1800" b="1" i="0" u="none" lang="it-it">
                  <a:latin typeface="Arial" pitchFamily="34" charset="0"/>
                  <a:ea typeface="+mn-ea"/>
                  <a:cs typeface="Arial" pitchFamily="34" charset="0"/>
                </a:rPr>
                <a:t>Come?</a:t>
              </a:r>
              <a:r>
                <a:rPr sz="1800" b="0" i="0" u="none" lang="it-it">
                  <a:latin typeface="Arial" pitchFamily="34" charset="0"/>
                  <a:ea typeface="+mn-ea"/>
                  <a:cs typeface="Arial" pitchFamily="34" charset="0"/>
                </a:rPr>
                <a:t> </a:t>
              </a:r>
              <a:r>
                <a:rPr sz="1800" b="1" i="0" u="none" lang="it-it">
                  <a:latin typeface="Arial" pitchFamily="34" charset="0"/>
                  <a:ea typeface="+mn-ea"/>
                  <a:cs typeface="Arial" pitchFamily="34" charset="0"/>
                </a:rPr>
                <a:t>Quando?</a:t>
              </a:r>
              <a:endParaRPr lang="it-it" sz="1800" b="1" u="none" dirty="0">
                <a:latin typeface="Arial" pitchFamily="34" charset="0"/>
                <a:ea typeface="+mn-ea"/>
                <a:cs typeface="Arial" pitchFamily="34" charset="0"/>
              </a:endParaRPr>
            </a:p>
          </p:txBody>
        </p:sp>
        <p:sp>
          <p:nvSpPr>
            <p:cNvPr id="30" name="Oval 6"/>
            <p:cNvSpPr>
              <a:spLocks noChangeArrowheads="1"/>
            </p:cNvSpPr>
            <p:nvPr/>
          </p:nvSpPr>
          <p:spPr bwMode="auto">
            <a:xfrm>
              <a:off x="1403350" y="3141663"/>
              <a:ext cx="1892300" cy="1871662"/>
            </a:xfrm>
            <a:prstGeom prst="ellipse">
              <a:avLst/>
            </a:prstGeom>
            <a:solidFill>
              <a:schemeClr val="accent6">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lgn="ctr" eaLnBrk="0" hangingPunct="0" rtl="0">
                <a:defRPr/>
              </a:pPr>
              <a:r>
                <a:rPr sz="1800" b="1" i="0" u="none" lang="it-it">
                  <a:latin typeface="Arial" pitchFamily="34" charset="0"/>
                  <a:ea typeface="+mn-ea"/>
                  <a:cs typeface="Arial" pitchFamily="34" charset="0"/>
                </a:rPr>
                <a:t>Cosa?</a:t>
              </a:r>
              <a:endParaRPr lang="it-it" sz="1800" b="1" u="none" dirty="0">
                <a:latin typeface="Arial" pitchFamily="34" charset="0"/>
                <a:ea typeface="+mn-ea"/>
                <a:cs typeface="Arial" pitchFamily="34" charset="0"/>
              </a:endParaRPr>
            </a:p>
          </p:txBody>
        </p:sp>
        <p:sp>
          <p:nvSpPr>
            <p:cNvPr id="31" name="Oval 4"/>
            <p:cNvSpPr>
              <a:spLocks noChangeArrowheads="1"/>
            </p:cNvSpPr>
            <p:nvPr/>
          </p:nvSpPr>
          <p:spPr bwMode="auto">
            <a:xfrm>
              <a:off x="1908175" y="3789363"/>
              <a:ext cx="863600" cy="792162"/>
            </a:xfrm>
            <a:prstGeom prst="ellipse">
              <a:avLst/>
            </a:prstGeom>
            <a:solidFill>
              <a:srgbClr val="FFC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rtl="0">
                <a:defRPr/>
              </a:pPr>
              <a:r>
                <a:rPr sz="1800" b="1" i="0" u="none" lang="it-it">
                  <a:latin typeface="Arial" pitchFamily="34" charset="0"/>
                  <a:ea typeface="+mn-ea"/>
                  <a:cs typeface="Arial" pitchFamily="34" charset="0"/>
                </a:rPr>
                <a:t>Perché?</a:t>
              </a:r>
              <a:endParaRPr lang="it-it" sz="1800" b="1" u="none" dirty="0">
                <a:latin typeface="Arial" pitchFamily="34" charset="0"/>
                <a:ea typeface="+mn-ea"/>
                <a:cs typeface="Arial" pitchFamily="34" charset="0"/>
              </a:endParaRPr>
            </a:p>
          </p:txBody>
        </p:sp>
        <p:sp>
          <p:nvSpPr>
            <p:cNvPr id="32" name="Text Box 12"/>
            <p:cNvSpPr txBox="1">
              <a:spLocks noChangeArrowheads="1"/>
            </p:cNvSpPr>
            <p:nvPr/>
          </p:nvSpPr>
          <p:spPr bwMode="auto">
            <a:xfrm>
              <a:off x="1579190" y="1699525"/>
              <a:ext cx="1521570" cy="40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ctr" rtl="0"/>
              <a:r>
                <a:rPr sz="2000" b="0" i="0" u="none" lang="it-it"/>
                <a:t>Imprenditore</a:t>
              </a:r>
              <a:endParaRPr lang="it-it" sz="2000" u="none" dirty="0"/>
            </a:p>
          </p:txBody>
        </p:sp>
      </p:grpSp>
    </p:spTree>
  </p:cSld>
  <p:clrMapOvr>
    <a:masterClrMapping/>
  </p:clrMapOvr>
  <p:transition advTm="955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0  L 0.25 0  E" pathEditMode="relative" ptsTypes="">
                                      <p:cBhvr>
                                        <p:cTn id="6" dur="2000" fill="hold"/>
                                        <p:tgtEl>
                                          <p:spTgt spid="28"/>
                                        </p:tgtEl>
                                        <p:attrNameLst>
                                          <p:attrName>ppt_x</p:attrName>
                                          <p:attrName>ppt_y</p:attrName>
                                        </p:attrNameLst>
                                      </p:cBhvr>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600200" y="0"/>
            <a:ext cx="7219950" cy="896938"/>
          </a:xfrm>
        </p:spPr>
        <p:txBody>
          <a:bodyPr/>
          <a:lstStyle/>
          <a:p>
            <a:pPr rtl="0"/>
            <a:r>
              <a:rPr b="0" i="0" u="none" lang="it-it"/>
              <a:t>Esercizio</a:t>
            </a:r>
            <a:endParaRPr lang="it-it" dirty="0" smtClean="0"/>
          </a:p>
        </p:txBody>
      </p:sp>
      <p:sp>
        <p:nvSpPr>
          <p:cNvPr id="9" name="Rectangle 3"/>
          <p:cNvSpPr txBox="1">
            <a:spLocks noChangeArrowheads="1"/>
          </p:cNvSpPr>
          <p:nvPr/>
        </p:nvSpPr>
        <p:spPr bwMode="auto">
          <a:xfrm>
            <a:off x="468313" y="12144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algn="l" rtl="0"/>
            <a:r>
              <a:rPr sz="2400" b="0" i="0" u="none" lang="it-it"/>
              <a:t>Completate lo schema del Business Model Canvas - U1E1</a:t>
            </a:r>
            <a:endParaRPr lang="it-it" sz="2400" u="none" dirty="0" smtClean="0"/>
          </a:p>
          <a:p>
            <a:endParaRPr lang="it-it" sz="2400" u="none" dirty="0"/>
          </a:p>
          <a:p>
            <a:pPr algn="l" rtl="0"/>
            <a:r>
              <a:rPr sz="2400" b="0" i="0" u="none" lang="it-it"/>
              <a:t>Completate i tre questionari per mettere alla prova la vostra idea</a:t>
            </a:r>
          </a:p>
          <a:p>
            <a:pPr lvl="1" algn="l" rtl="0"/>
            <a:r>
              <a:rPr sz="2000" b="0" i="0" u="none" lang="it-it"/>
              <a:t>Competenze imprenditoriali</a:t>
            </a:r>
          </a:p>
          <a:p>
            <a:pPr lvl="1" algn="l" rtl="0"/>
            <a:r>
              <a:rPr sz="2000" b="0" i="0" u="none" lang="it-it"/>
              <a:t>Metti alla prova la tua idea</a:t>
            </a:r>
          </a:p>
          <a:p>
            <a:pPr lvl="1" algn="l" rtl="0"/>
            <a:r>
              <a:rPr sz="2000" b="0" i="0" u="none" lang="it-it"/>
              <a:t>Sei pronto per creare la tua azienda? </a:t>
            </a:r>
          </a:p>
          <a:p>
            <a:endParaRPr lang="it-it" sz="2400" i="1" u="none" dirty="0" smtClean="0"/>
          </a:p>
        </p:txBody>
      </p:sp>
    </p:spTree>
    <p:extLst>
      <p:ext uri="{BB962C8B-B14F-4D97-AF65-F5344CB8AC3E}">
        <p14:creationId xmlns:p14="http://schemas.microsoft.com/office/powerpoint/2010/main" val="1487472281"/>
      </p:ext>
    </p:extLst>
  </p:cSld>
  <p:clrMapOvr>
    <a:masterClrMapping/>
  </p:clrMapOvr>
  <p:transition advTm="9554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a:r>
              <a:rPr b="0" i="0" u="none" lang="it-it">
                <a:latin typeface="Arial" charset="0"/>
                <a:cs typeface="Arial" charset="0"/>
              </a:rPr>
              <a:t>Riferimenti agli Autori</a:t>
            </a:r>
            <a:endParaRPr lang="it-it" smtClean="0">
              <a:latin typeface="Arial" charset="0"/>
              <a:cs typeface="Arial" charset="0"/>
            </a:endParaRPr>
          </a:p>
        </p:txBody>
      </p:sp>
      <p:sp>
        <p:nvSpPr>
          <p:cNvPr id="9219" name="Rectangle 3"/>
          <p:cNvSpPr>
            <a:spLocks noGrp="1" noChangeArrowheads="1"/>
          </p:cNvSpPr>
          <p:nvPr>
            <p:ph type="body" idx="1"/>
          </p:nvPr>
        </p:nvSpPr>
        <p:spPr>
          <a:xfrm>
            <a:off x="323850" y="1412875"/>
            <a:ext cx="8569325" cy="4378325"/>
          </a:xfrm>
        </p:spPr>
        <p:txBody>
          <a:bodyPr/>
          <a:lstStyle/>
          <a:p>
            <a:pPr algn="l" rtl="0">
              <a:lnSpc>
                <a:spcPct val="80000"/>
              </a:lnSpc>
              <a:buFontTx/>
              <a:buNone/>
            </a:pPr>
            <a:r>
              <a:rPr sz="1400" b="0" i="0" u="none" lang="it-it">
                <a:latin typeface="Arial" charset="0"/>
                <a:cs typeface="Arial" charset="0"/>
              </a:rPr>
              <a:t>Questo materiale formativo è stato certificato secondo le norme </a:t>
            </a:r>
            <a:r>
              <a:rPr sz="1400" b="1" i="0" u="none" lang="it-it">
                <a:latin typeface="Arial" charset="0"/>
                <a:cs typeface="Arial" charset="0"/>
              </a:rPr>
              <a:t>ECQA – European Certification and Qualification Association.</a:t>
            </a:r>
          </a:p>
          <a:p>
            <a:pPr algn="l" rtl="0">
              <a:lnSpc>
                <a:spcPct val="80000"/>
              </a:lnSpc>
              <a:buFontTx/>
              <a:buNone/>
            </a:pPr>
            <a:endParaRPr lang="it-it" sz="1400" b="1" dirty="0" smtClean="0">
              <a:latin typeface="Arial" charset="0"/>
              <a:cs typeface="Arial" charset="0"/>
            </a:endParaRPr>
          </a:p>
          <a:p>
            <a:pPr algn="l" rtl="0">
              <a:lnSpc>
                <a:spcPct val="80000"/>
              </a:lnSpc>
              <a:buFontTx/>
              <a:buNone/>
            </a:pPr>
            <a:r>
              <a:rPr sz="1400" b="0" i="0" u="none" lang="it-it">
                <a:latin typeface="Arial" charset="0"/>
                <a:cs typeface="Arial" charset="0"/>
              </a:rPr>
              <a:t>Il materiale formativo è stato sviluppato dal consorzio internazionale </a:t>
            </a:r>
            <a:r>
              <a:rPr sz="1400" b="1" i="0" u="none" lang="it-it">
                <a:latin typeface="Arial" charset="0"/>
                <a:cs typeface="Arial" charset="0"/>
              </a:rPr>
              <a:t>“From Idea to Enterprise”:</a:t>
            </a:r>
          </a:p>
          <a:p>
            <a:pPr algn="l" rtl="0">
              <a:lnSpc>
                <a:spcPct val="80000"/>
              </a:lnSpc>
            </a:pPr>
            <a:endParaRPr lang="it-it" sz="1400" dirty="0" smtClean="0">
              <a:latin typeface="Arial" charset="0"/>
              <a:cs typeface="Arial" charset="0"/>
            </a:endParaRPr>
          </a:p>
          <a:p>
            <a:pPr algn="l" rtl="0">
              <a:lnSpc>
                <a:spcPct val="80000"/>
              </a:lnSpc>
            </a:pPr>
            <a:r>
              <a:rPr sz="1400" b="1" i="0" u="none" lang="it-it">
                <a:latin typeface="Arial" charset="0"/>
                <a:cs typeface="Arial" charset="0"/>
              </a:rPr>
              <a:t>RPIC-VIP s.r.o.,</a:t>
            </a:r>
            <a:r>
              <a:rPr sz="1400" b="0" i="0" u="none" lang="it-it">
                <a:latin typeface="Arial" charset="0"/>
                <a:cs typeface="Arial" charset="0"/>
              </a:rPr>
              <a:t> Repubblica Ceca, </a:t>
            </a:r>
            <a:r>
              <a:rPr sz="1400" b="0" i="0" u="none" lang="it-it">
                <a:latin typeface="Arial" charset="0"/>
                <a:cs typeface="Arial" charset="0"/>
                <a:hlinkClick r:id="rId3"/>
              </a:rPr>
              <a:t>www.rpic-vip.cz</a:t>
            </a:r>
            <a:endParaRPr lang="it-it" sz="1400" dirty="0" smtClean="0">
              <a:latin typeface="Arial" charset="0"/>
              <a:cs typeface="Arial" charset="0"/>
            </a:endParaRPr>
          </a:p>
          <a:p>
            <a:pPr algn="l" rtl="0">
              <a:lnSpc>
                <a:spcPct val="80000"/>
              </a:lnSpc>
            </a:pPr>
            <a:r>
              <a:rPr sz="1400" b="1" i="0" u="none" lang="it-it">
                <a:latin typeface="Arial" charset="0"/>
                <a:cs typeface="Arial" charset="0"/>
              </a:rPr>
              <a:t>ISQ,</a:t>
            </a:r>
            <a:r>
              <a:rPr sz="1400" b="0" i="0" u="none" lang="it-it">
                <a:latin typeface="Arial" charset="0"/>
                <a:cs typeface="Arial" charset="0"/>
              </a:rPr>
              <a:t> Portogallo, </a:t>
            </a:r>
            <a:r>
              <a:rPr sz="1400" b="0" i="0" u="none" lang="it-it">
                <a:latin typeface="Arial" charset="0"/>
                <a:cs typeface="Arial" charset="0"/>
                <a:hlinkClick r:id="rId4"/>
              </a:rPr>
              <a:t>www.isq.pt</a:t>
            </a:r>
            <a:endParaRPr lang="it-it" sz="1400" dirty="0" smtClean="0">
              <a:latin typeface="Arial" charset="0"/>
              <a:cs typeface="Arial" charset="0"/>
            </a:endParaRPr>
          </a:p>
          <a:p>
            <a:pPr algn="l" rtl="0">
              <a:lnSpc>
                <a:spcPct val="80000"/>
              </a:lnSpc>
            </a:pPr>
            <a:r>
              <a:rPr sz="1400" b="1" i="0" u="none" lang="it-it">
                <a:latin typeface="Arial" charset="0"/>
                <a:cs typeface="Arial" charset="0"/>
              </a:rPr>
              <a:t>EUROSUCCESS CONSULTING,</a:t>
            </a:r>
            <a:r>
              <a:rPr sz="1400" b="0" i="0" u="none" lang="it-it">
                <a:latin typeface="Arial" charset="0"/>
                <a:cs typeface="Arial" charset="0"/>
              </a:rPr>
              <a:t> Cipro, </a:t>
            </a:r>
            <a:r>
              <a:rPr sz="1400" b="0" i="0" u="none" lang="it-it">
                <a:latin typeface="Arial" charset="0"/>
                <a:cs typeface="Arial" charset="0"/>
                <a:hlinkClick r:id="rId5"/>
              </a:rPr>
              <a:t>www.eurosc.eu</a:t>
            </a:r>
            <a:r>
              <a:rPr sz="1400" b="0" i="0" u="none" lang="it-it">
                <a:latin typeface="Arial" charset="0"/>
                <a:cs typeface="Arial" charset="0"/>
              </a:rPr>
              <a:t> </a:t>
            </a:r>
            <a:endParaRPr lang="it-it" sz="1400" dirty="0" smtClean="0">
              <a:latin typeface="Arial" charset="0"/>
              <a:cs typeface="Arial" charset="0"/>
            </a:endParaRPr>
          </a:p>
          <a:p>
            <a:pPr algn="l" rtl="0">
              <a:lnSpc>
                <a:spcPct val="80000"/>
              </a:lnSpc>
            </a:pPr>
            <a:r>
              <a:rPr sz="1400" b="1" i="0" u="none" lang="it-it">
                <a:latin typeface="Arial" charset="0"/>
                <a:cs typeface="Arial" charset="0"/>
              </a:rPr>
              <a:t>CIRSES,</a:t>
            </a:r>
            <a:r>
              <a:rPr sz="1400" b="0" i="0" u="none" lang="it-it">
                <a:latin typeface="Arial" charset="0"/>
                <a:cs typeface="Arial" charset="0"/>
              </a:rPr>
              <a:t> Italia, </a:t>
            </a:r>
            <a:r>
              <a:rPr sz="1400" b="0" i="0" u="none" lang="it-it">
                <a:latin typeface="Arial" charset="0"/>
                <a:cs typeface="Arial" charset="0"/>
                <a:hlinkClick r:id="rId6"/>
              </a:rPr>
              <a:t>www.cirses.it</a:t>
            </a:r>
            <a:endParaRPr lang="it-it" sz="1400" dirty="0" smtClean="0">
              <a:latin typeface="Arial" charset="0"/>
              <a:cs typeface="Arial" charset="0"/>
            </a:endParaRPr>
          </a:p>
          <a:p>
            <a:pPr algn="l" rtl="0">
              <a:lnSpc>
                <a:spcPct val="80000"/>
              </a:lnSpc>
            </a:pPr>
            <a:r>
              <a:rPr sz="1400" b="1" i="0" u="none" lang="it-it">
                <a:latin typeface="Arial" charset="0"/>
                <a:cs typeface="Arial" charset="0"/>
              </a:rPr>
              <a:t>ISCN Ges.m.b.H,</a:t>
            </a:r>
            <a:r>
              <a:rPr sz="1400" b="0" i="0" u="none" lang="it-it">
                <a:latin typeface="Arial" charset="0"/>
                <a:cs typeface="Arial" charset="0"/>
              </a:rPr>
              <a:t> Austria, </a:t>
            </a:r>
            <a:r>
              <a:rPr sz="1400" b="0" i="0" u="none" lang="it-it">
                <a:latin typeface="Arial" charset="0"/>
                <a:cs typeface="Arial" charset="0"/>
                <a:hlinkClick r:id="rId7"/>
              </a:rPr>
              <a:t>www.iscn.com</a:t>
            </a:r>
            <a:endParaRPr lang="it-it" sz="1400" dirty="0" smtClean="0">
              <a:latin typeface="Arial" charset="0"/>
              <a:cs typeface="Arial" charset="0"/>
            </a:endParaRPr>
          </a:p>
          <a:p>
            <a:pPr algn="l" rtl="0">
              <a:lnSpc>
                <a:spcPct val="80000"/>
              </a:lnSpc>
            </a:pPr>
            <a:r>
              <a:rPr sz="1400" b="1" i="0" u="none" lang="it-it">
                <a:latin typeface="Arial" charset="0"/>
                <a:cs typeface="Arial" charset="0"/>
              </a:rPr>
              <a:t>European Manufacturing and Innovation Research Association AISBL,</a:t>
            </a:r>
            <a:r>
              <a:rPr sz="1400" b="0" i="0" u="none" lang="it-it">
                <a:latin typeface="Arial" charset="0"/>
                <a:cs typeface="Arial" charset="0"/>
              </a:rPr>
              <a:t> Belgio/Francia, </a:t>
            </a:r>
            <a:r>
              <a:rPr sz="1400" b="0" i="0" u="none" lang="it-it">
                <a:latin typeface="Arial" charset="0"/>
                <a:cs typeface="Arial" charset="0"/>
                <a:hlinkClick r:id="rId8"/>
              </a:rPr>
              <a:t>www.emiracle.eu</a:t>
            </a:r>
            <a:r>
              <a:rPr sz="1400" b="0" i="0" u="none" lang="it-it">
                <a:latin typeface="Arial" charset="0"/>
                <a:cs typeface="Arial" charset="0"/>
              </a:rPr>
              <a:t> </a:t>
            </a:r>
            <a:endParaRPr lang="it-it" sz="1400" dirty="0" smtClean="0">
              <a:latin typeface="Arial" charset="0"/>
              <a:cs typeface="Arial" charset="0"/>
            </a:endParaRPr>
          </a:p>
          <a:p>
            <a:pPr algn="l" rtl="0">
              <a:lnSpc>
                <a:spcPct val="80000"/>
              </a:lnSpc>
            </a:pPr>
            <a:endParaRPr lang="it-it" sz="1400" dirty="0" smtClean="0">
              <a:latin typeface="Arial" charset="0"/>
              <a:cs typeface="Arial" charset="0"/>
            </a:endParaRPr>
          </a:p>
          <a:p>
            <a:pPr algn="l" rtl="0">
              <a:lnSpc>
                <a:spcPct val="80000"/>
              </a:lnSpc>
            </a:pPr>
            <a:r>
              <a:rPr sz="1400" b="0" i="0" u="none" lang="it-it">
                <a:latin typeface="Arial" charset="0"/>
                <a:cs typeface="Arial" charset="0"/>
              </a:rPr>
              <a:t>Lo sviluppo di questo materiale formativo è stato in parte finanziato dall’UE con:</a:t>
            </a:r>
          </a:p>
          <a:p>
            <a:pPr algn="l" rtl="0">
              <a:lnSpc>
                <a:spcPct val="80000"/>
              </a:lnSpc>
              <a:buFontTx/>
              <a:buNone/>
            </a:pPr>
            <a:r>
              <a:rPr sz="1400" b="0" i="0" u="none" lang="it-it">
                <a:latin typeface="Arial" charset="0"/>
                <a:cs typeface="Arial" charset="0"/>
              </a:rPr>
              <a:t>	il Programma Leonardo da Vinci 2012-1-CZ1-LEO05-09679.</a:t>
            </a:r>
          </a:p>
          <a:p>
            <a:pPr algn="l" rtl="0">
              <a:lnSpc>
                <a:spcPct val="80000"/>
              </a:lnSpc>
            </a:pPr>
            <a:endParaRPr lang="it-it" sz="1400" dirty="0" smtClean="0">
              <a:latin typeface="Arial" charset="0"/>
              <a:cs typeface="Arial" charset="0"/>
            </a:endParaRPr>
          </a:p>
          <a:p>
            <a:pPr algn="l" rtl="0">
              <a:lnSpc>
                <a:spcPct val="80000"/>
              </a:lnSpc>
            </a:pPr>
            <a:endParaRPr lang="it-it" sz="2000" dirty="0" smtClean="0">
              <a:latin typeface="Arial" charset="0"/>
              <a:cs typeface="Arial" charset="0"/>
            </a:endParaRPr>
          </a:p>
        </p:txBody>
      </p:sp>
      <p:sp>
        <p:nvSpPr>
          <p:cNvPr id="9221" name="Text Box 5"/>
          <p:cNvSpPr txBox="1">
            <a:spLocks noChangeArrowheads="1"/>
          </p:cNvSpPr>
          <p:nvPr/>
        </p:nvSpPr>
        <p:spPr bwMode="auto">
          <a:xfrm>
            <a:off x="3492500" y="4859338"/>
            <a:ext cx="5373688" cy="730250"/>
          </a:xfrm>
          <a:prstGeom prst="rect">
            <a:avLst/>
          </a:prstGeom>
          <a:noFill/>
          <a:ln w="9525">
            <a:noFill/>
            <a:miter lim="800000"/>
            <a:headEnd/>
            <a:tailEnd/>
          </a:ln>
        </p:spPr>
        <p:txBody>
          <a:bodyPr>
            <a:spAutoFit/>
          </a:bodyPr>
          <a:lstStyle/>
          <a:p>
            <a:pPr algn="l" rtl="0"/>
            <a:r>
              <a:rPr sz="1400" b="0" i="0" u="none" lang="it-it">
                <a:solidFill>
                  <a:srgbClr val="000099"/>
                </a:solidFill>
                <a:latin typeface="Tw Cen MT" pitchFamily="34" charset="0"/>
              </a:rPr>
              <a:t>Questa pubblicazione riflette il punto di vista esclusivo degli autori e la Commissione non può essere ritenuta responsabile di eventuali utilizzi che potrebbero essere fatti delle informazioni ivi contenute. </a:t>
            </a:r>
          </a:p>
        </p:txBody>
      </p:sp>
      <p:pic>
        <p:nvPicPr>
          <p:cNvPr id="1026" name="Picture 2" descr="EU_flag_LLP_EN-01"/>
          <p:cNvPicPr>
            <a:picLocks noChangeAspect="1" noChangeArrowheads="1"/>
          </p:cNvPicPr>
          <p:nvPr/>
        </p:nvPicPr>
        <p:blipFill>
          <a:blip r:embed="rId9" cstate="print"/>
          <a:srcRect/>
          <a:stretch>
            <a:fillRect/>
          </a:stretch>
        </p:blipFill>
        <p:spPr bwMode="auto">
          <a:xfrm>
            <a:off x="683568" y="4869160"/>
            <a:ext cx="2088232" cy="815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1600200" y="0"/>
            <a:ext cx="7219950" cy="896938"/>
          </a:xfrm>
        </p:spPr>
        <p:txBody>
          <a:bodyPr/>
          <a:lstStyle/>
          <a:p>
            <a:pPr rtl="0"/>
            <a:r>
              <a:rPr b="0" i="0" u="none" lang="it-it"/>
              <a:t>Perché la mia idea dovrebbe essere importante per i potenziali clienti? </a:t>
            </a:r>
          </a:p>
        </p:txBody>
      </p:sp>
      <p:sp>
        <p:nvSpPr>
          <p:cNvPr id="3" name="Content Placeholder 4"/>
          <p:cNvSpPr>
            <a:spLocks noGrp="1"/>
          </p:cNvSpPr>
          <p:nvPr>
            <p:ph idx="1"/>
          </p:nvPr>
        </p:nvSpPr>
        <p:spPr>
          <a:xfrm>
            <a:off x="468313" y="1214438"/>
            <a:ext cx="8135937" cy="4576762"/>
          </a:xfrm>
        </p:spPr>
        <p:txBody>
          <a:bodyPr/>
          <a:lstStyle/>
          <a:p>
            <a:pPr algn="l" rtl="0"/>
            <a:r>
              <a:rPr b="0" i="0" u="sng" lang="it-it"/>
              <a:t>Pensare in ottica cliente.</a:t>
            </a:r>
          </a:p>
          <a:p>
            <a:pPr lvl="1" algn="l" rtl="0"/>
            <a:r>
              <a:rPr b="1" i="0" u="sng" lang="it-it">
                <a:ea typeface="Arial" pitchFamily="34" charset="0"/>
              </a:rPr>
              <a:t>WIIFM?</a:t>
            </a:r>
            <a:r>
              <a:rPr b="0" i="0" u="sng" lang="it-it">
                <a:ea typeface="Arial" pitchFamily="34" charset="0"/>
              </a:rPr>
              <a:t>:</a:t>
            </a:r>
            <a:r>
              <a:rPr b="0" i="0" u="none" lang="it-it">
                <a:ea typeface="Arial" pitchFamily="34" charset="0"/>
              </a:rPr>
              <a:t> </a:t>
            </a:r>
            <a:r>
              <a:rPr b="0" i="0" u="sng" lang="it-it">
                <a:ea typeface="Arial" pitchFamily="34" charset="0"/>
              </a:rPr>
              <a:t>Il cliente pensa:</a:t>
            </a:r>
            <a:r>
              <a:rPr b="0" i="0" u="none" lang="it-it">
                <a:ea typeface="Arial" pitchFamily="34" charset="0"/>
              </a:rPr>
              <a:t> </a:t>
            </a:r>
            <a:r>
              <a:rPr b="0" i="0" u="sng" lang="it-it">
                <a:ea typeface="Arial" pitchFamily="34" charset="0"/>
              </a:rPr>
              <a:t>E io che ci guadagno? (dall’inglese What’s in it for me?)</a:t>
            </a: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19250" y="0"/>
            <a:ext cx="7219950" cy="896938"/>
          </a:xfrm>
        </p:spPr>
        <p:txBody>
          <a:bodyPr/>
          <a:lstStyle/>
          <a:p>
            <a:pPr rtl="0"/>
            <a:r>
              <a:rPr b="0" i="0" u="none" lang="it-it"/>
              <a:t>Focus Imprenditori</a:t>
            </a:r>
            <a:endParaRPr lang="it-it" dirty="0" smtClean="0"/>
          </a:p>
        </p:txBody>
      </p:sp>
      <p:pic>
        <p:nvPicPr>
          <p:cNvPr id="3" name="Picture 29" descr="J0078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4005263"/>
            <a:ext cx="72231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 name="Text Box 7"/>
          <p:cNvSpPr txBox="1">
            <a:spLocks noChangeArrowheads="1"/>
          </p:cNvSpPr>
          <p:nvPr/>
        </p:nvSpPr>
        <p:spPr bwMode="auto">
          <a:xfrm>
            <a:off x="4284663" y="1125538"/>
            <a:ext cx="4679950" cy="335476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l" rtl="0">
              <a:spcBef>
                <a:spcPct val="60000"/>
              </a:spcBef>
              <a:buFontTx/>
              <a:buChar char="•"/>
            </a:pPr>
            <a:r>
              <a:rPr sz="2000" b="0" i="0" u="none" lang="it-it">
                <a:solidFill>
                  <a:srgbClr val="FF0000"/>
                </a:solidFill>
                <a:latin typeface="Arial" pitchFamily="34" charset="0"/>
              </a:rPr>
              <a:t> Sfide finanziarie</a:t>
            </a:r>
          </a:p>
          <a:p>
            <a:pPr algn="l" rtl="0">
              <a:spcBef>
                <a:spcPct val="60000"/>
              </a:spcBef>
              <a:buFontTx/>
              <a:buChar char="•"/>
            </a:pPr>
            <a:r>
              <a:rPr sz="2000" b="0" i="0" u="none" lang="it-it">
                <a:solidFill>
                  <a:srgbClr val="FF0000"/>
                </a:solidFill>
                <a:latin typeface="Arial" pitchFamily="34" charset="0"/>
              </a:rPr>
              <a:t> Metodologie di marketing</a:t>
            </a:r>
          </a:p>
          <a:p>
            <a:pPr algn="l" rtl="0">
              <a:spcBef>
                <a:spcPct val="60000"/>
              </a:spcBef>
              <a:buFontTx/>
              <a:buChar char="•"/>
            </a:pPr>
            <a:r>
              <a:rPr sz="2000" b="0" i="0" u="none" lang="it-it">
                <a:solidFill>
                  <a:srgbClr val="FF0000"/>
                </a:solidFill>
                <a:latin typeface="Arial" pitchFamily="34" charset="0"/>
              </a:rPr>
              <a:t> Conoscenze pregresse</a:t>
            </a:r>
          </a:p>
          <a:p>
            <a:pPr algn="l" rtl="0">
              <a:spcBef>
                <a:spcPct val="60000"/>
              </a:spcBef>
              <a:buFontTx/>
              <a:buChar char="•"/>
            </a:pPr>
            <a:r>
              <a:rPr sz="2000" b="0" i="0" u="none" lang="it-it">
                <a:solidFill>
                  <a:srgbClr val="FF0000"/>
                </a:solidFill>
                <a:latin typeface="Arial" pitchFamily="34" charset="0"/>
              </a:rPr>
              <a:t> Tecnologie</a:t>
            </a:r>
            <a:endParaRPr lang="it-it" sz="2000" u="none" dirty="0">
              <a:solidFill>
                <a:srgbClr val="FF0000"/>
              </a:solidFill>
              <a:latin typeface="Arial" pitchFamily="34" charset="0"/>
            </a:endParaRPr>
          </a:p>
          <a:p>
            <a:pPr algn="l" rtl="0">
              <a:spcBef>
                <a:spcPct val="60000"/>
              </a:spcBef>
              <a:buFontTx/>
              <a:buChar char="•"/>
            </a:pPr>
            <a:r>
              <a:rPr sz="2000" b="0" i="0" u="none" lang="it-it">
                <a:solidFill>
                  <a:srgbClr val="FF0000"/>
                </a:solidFill>
                <a:latin typeface="Arial" pitchFamily="34" charset="0"/>
              </a:rPr>
              <a:t> Metodologie</a:t>
            </a:r>
            <a:endParaRPr lang="it-it" sz="2000" u="none" dirty="0">
              <a:solidFill>
                <a:srgbClr val="FF0000"/>
              </a:solidFill>
              <a:latin typeface="Arial" pitchFamily="34" charset="0"/>
            </a:endParaRPr>
          </a:p>
          <a:p>
            <a:pPr algn="l" rtl="0">
              <a:spcBef>
                <a:spcPct val="60000"/>
              </a:spcBef>
              <a:buFontTx/>
              <a:buChar char="•"/>
            </a:pPr>
            <a:r>
              <a:rPr sz="2000" b="0" i="0" u="none" lang="it-it">
                <a:solidFill>
                  <a:srgbClr val="FF0000"/>
                </a:solidFill>
                <a:latin typeface="Arial" pitchFamily="34" charset="0"/>
              </a:rPr>
              <a:t> Promozione di un’idea</a:t>
            </a:r>
            <a:endParaRPr lang="it-it" sz="2000" u="none" dirty="0">
              <a:solidFill>
                <a:srgbClr val="FF0000"/>
              </a:solidFill>
              <a:latin typeface="Arial" pitchFamily="34" charset="0"/>
            </a:endParaRPr>
          </a:p>
          <a:p>
            <a:pPr algn="l" rtl="0">
              <a:spcBef>
                <a:spcPct val="60000"/>
              </a:spcBef>
              <a:buFontTx/>
              <a:buChar char="•"/>
            </a:pPr>
            <a:r>
              <a:rPr sz="2000" b="0" i="0" u="none" lang="it-it">
                <a:solidFill>
                  <a:srgbClr val="FF0000"/>
                </a:solidFill>
                <a:latin typeface="Arial" pitchFamily="34" charset="0"/>
              </a:rPr>
              <a:t> Utilizzo dei risultati delle idee, ecc</a:t>
            </a:r>
            <a:r>
              <a:rPr sz="2000" b="0" i="0" u="none" lang="it-it">
                <a:latin typeface="Arial" pitchFamily="34" charset="0"/>
              </a:rPr>
              <a:t>.</a:t>
            </a:r>
            <a:endParaRPr lang="it-it" sz="2000" u="none" dirty="0">
              <a:latin typeface="Arial"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75" y="17002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auto">
          <a:xfrm>
            <a:off x="106561" y="1844675"/>
            <a:ext cx="3889375" cy="1800225"/>
          </a:xfrm>
          <a:prstGeom prst="cloudCallout">
            <a:avLst>
              <a:gd name="adj1" fmla="val 29634"/>
              <a:gd name="adj2" fmla="val 69667"/>
            </a:avLst>
          </a:prstGeom>
          <a:solidFill>
            <a:srgbClr val="C0C0C0"/>
          </a:solidFill>
          <a:ln w="9525">
            <a:solidFill>
              <a:schemeClr val="tx1"/>
            </a:solidFill>
            <a:round/>
            <a:headEnd/>
            <a:tailEnd/>
          </a:ln>
        </p:spPr>
        <p:txBody>
          <a:bodyPr/>
          <a:lstStyle/>
          <a:p>
            <a:pPr algn="ctr" eaLnBrk="0" hangingPunct="0" rtl="0"/>
            <a:r>
              <a:rPr sz="1800" b="0" i="0" u="none" lang="it-it"/>
              <a:t>Finanza, Amministrazione.</a:t>
            </a:r>
          </a:p>
          <a:p>
            <a:pPr algn="ctr" eaLnBrk="0" hangingPunct="0" rtl="0"/>
            <a:r>
              <a:rPr sz="1800" b="0" i="0" u="none" lang="it-it"/>
              <a:t>Clienti, Competitor, </a:t>
            </a:r>
          </a:p>
          <a:p>
            <a:pPr algn="ctr" eaLnBrk="0" hangingPunct="0" rtl="0"/>
            <a:r>
              <a:rPr sz="1800" b="0" i="0" u="none" lang="it-it"/>
              <a:t>Marketing, Networking</a:t>
            </a:r>
          </a:p>
          <a:p>
            <a:pPr algn="ctr" eaLnBrk="0" hangingPunct="0" rtl="0"/>
            <a:r>
              <a:rPr sz="1800" b="0" i="0" u="none" lang="it-it"/>
              <a:t>...</a:t>
            </a:r>
            <a:endParaRPr lang="it-it" sz="1800" u="none" dirty="0"/>
          </a:p>
          <a:p>
            <a:pPr algn="ctr" eaLnBrk="0" hangingPunct="0" rtl="0"/>
            <a:endParaRPr lang="it-it" sz="1800" dirty="0"/>
          </a:p>
        </p:txBody>
      </p:sp>
      <p:sp>
        <p:nvSpPr>
          <p:cNvPr id="7" name="Line 17"/>
          <p:cNvSpPr>
            <a:spLocks noChangeShapeType="1"/>
          </p:cNvSpPr>
          <p:nvPr/>
        </p:nvSpPr>
        <p:spPr bwMode="auto">
          <a:xfrm flipV="1">
            <a:off x="3059113" y="4005263"/>
            <a:ext cx="719137" cy="5762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 name="Rectangle 9"/>
          <p:cNvSpPr>
            <a:spLocks noChangeArrowheads="1"/>
          </p:cNvSpPr>
          <p:nvPr/>
        </p:nvSpPr>
        <p:spPr bwMode="auto">
          <a:xfrm>
            <a:off x="0" y="5084763"/>
            <a:ext cx="8964613" cy="954087"/>
          </a:xfrm>
          <a:prstGeom prst="rect">
            <a:avLst/>
          </a:prstGeom>
          <a:solidFill>
            <a:srgbClr val="FF0000"/>
          </a:solidFill>
          <a:ln w="9525">
            <a:solidFill>
              <a:srgbClr val="FF0000"/>
            </a:solidFill>
            <a:miter lim="800000"/>
            <a:headEnd/>
            <a:tailEnd/>
          </a:ln>
        </p:spPr>
        <p:txBody>
          <a:bodyPr>
            <a:spAutoFit/>
          </a:bodyPr>
          <a:lstStyle/>
          <a:p>
            <a:pPr algn="ctr" rtl="0"/>
            <a:r>
              <a:rPr b="0" i="0" u="none" lang="it-it">
                <a:solidFill>
                  <a:schemeClr val="bg1"/>
                </a:solidFill>
                <a:latin typeface="Tw Cen MT" pitchFamily="34" charset="0"/>
              </a:rPr>
              <a:t>MA: Il successo può essere assicurato solo unendo le due parti: </a:t>
            </a:r>
          </a:p>
          <a:p>
            <a:pPr algn="ctr" rtl="0"/>
            <a:r>
              <a:rPr b="0" i="0" u="none" lang="it-it">
                <a:solidFill>
                  <a:schemeClr val="bg1"/>
                </a:solidFill>
                <a:latin typeface="Tw Cen MT" pitchFamily="34" charset="0"/>
              </a:rPr>
              <a:t>ricerca e risorse eccellenti</a:t>
            </a:r>
            <a:endParaRPr lang="it-it" u="none">
              <a:solidFill>
                <a:schemeClr val="bg1"/>
              </a:solidFill>
            </a:endParaRP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600200" y="0"/>
            <a:ext cx="7219950" cy="896938"/>
          </a:xfrm>
        </p:spPr>
        <p:txBody>
          <a:bodyPr/>
          <a:lstStyle/>
          <a:p>
            <a:pPr rtl="0"/>
            <a:r>
              <a:rPr b="0" i="0" u="none" lang="it-it"/>
              <a:t>Fattori critici di successo nella Ricerca</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125538"/>
            <a:ext cx="1373188"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
          <p:cNvSpPr txBox="1">
            <a:spLocks noChangeArrowheads="1"/>
          </p:cNvSpPr>
          <p:nvPr/>
        </p:nvSpPr>
        <p:spPr bwMode="auto">
          <a:xfrm>
            <a:off x="2411413" y="2781300"/>
            <a:ext cx="1584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ctr" eaLnBrk="1" hangingPunct="1" rtl="0"/>
            <a:r>
              <a:rPr sz="2000" b="0" i="0" u="none" lang="it-it"/>
              <a:t>Inventare qualcosa di nuovo</a:t>
            </a:r>
          </a:p>
        </p:txBody>
      </p:sp>
      <p:pic>
        <p:nvPicPr>
          <p:cNvPr id="17"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1125538"/>
            <a:ext cx="191611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1"/>
          <p:cNvSpPr txBox="1">
            <a:spLocks noChangeArrowheads="1"/>
          </p:cNvSpPr>
          <p:nvPr/>
        </p:nvSpPr>
        <p:spPr bwMode="auto">
          <a:xfrm>
            <a:off x="4859338" y="2997200"/>
            <a:ext cx="2160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ctr" eaLnBrk="1" hangingPunct="1" rtl="0"/>
            <a:r>
              <a:rPr sz="2000" b="0" i="0" u="none" lang="it-it"/>
              <a:t>Verificare e proseguire la Ricerca</a:t>
            </a:r>
          </a:p>
        </p:txBody>
      </p:sp>
      <p:pic>
        <p:nvPicPr>
          <p:cNvPr id="19"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350" y="4005263"/>
            <a:ext cx="23812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4005263"/>
            <a:ext cx="2686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4"/>
          <p:cNvSpPr txBox="1">
            <a:spLocks noChangeArrowheads="1"/>
          </p:cNvSpPr>
          <p:nvPr/>
        </p:nvSpPr>
        <p:spPr bwMode="auto">
          <a:xfrm>
            <a:off x="3995738" y="4221163"/>
            <a:ext cx="1584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u="sng">
                <a:solidFill>
                  <a:schemeClr val="tx1"/>
                </a:solidFill>
                <a:latin typeface="Times New Roman" pitchFamily="18" charset="0"/>
                <a:ea typeface="MS PGothic" pitchFamily="34" charset="-128"/>
              </a:defRPr>
            </a:lvl1pPr>
            <a:lvl2pPr marL="742950" indent="-285750" eaLnBrk="0" hangingPunct="0">
              <a:defRPr sz="2800" u="sng">
                <a:solidFill>
                  <a:schemeClr val="tx1"/>
                </a:solidFill>
                <a:latin typeface="Times New Roman" pitchFamily="18" charset="0"/>
                <a:ea typeface="MS PGothic" pitchFamily="34" charset="-128"/>
              </a:defRPr>
            </a:lvl2pPr>
            <a:lvl3pPr marL="1143000" indent="-228600" eaLnBrk="0" hangingPunct="0">
              <a:defRPr sz="2800" u="sng">
                <a:solidFill>
                  <a:schemeClr val="tx1"/>
                </a:solidFill>
                <a:latin typeface="Times New Roman" pitchFamily="18" charset="0"/>
                <a:ea typeface="MS PGothic" pitchFamily="34" charset="-128"/>
              </a:defRPr>
            </a:lvl3pPr>
            <a:lvl4pPr marL="1600200" indent="-228600" eaLnBrk="0" hangingPunct="0">
              <a:defRPr sz="2800" u="sng">
                <a:solidFill>
                  <a:schemeClr val="tx1"/>
                </a:solidFill>
                <a:latin typeface="Times New Roman" pitchFamily="18" charset="0"/>
                <a:ea typeface="MS PGothic" pitchFamily="34" charset="-128"/>
              </a:defRPr>
            </a:lvl4pPr>
            <a:lvl5pPr marL="2057400" indent="-228600" eaLnBrk="0" hangingPunct="0">
              <a:defRPr sz="2800" u="sng">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u="sng">
                <a:solidFill>
                  <a:schemeClr val="tx1"/>
                </a:solidFill>
                <a:latin typeface="Times New Roman" pitchFamily="18" charset="0"/>
                <a:ea typeface="MS PGothic" pitchFamily="34" charset="-128"/>
              </a:defRPr>
            </a:lvl9pPr>
          </a:lstStyle>
          <a:p>
            <a:pPr algn="ctr" eaLnBrk="1" hangingPunct="1" rtl="0"/>
            <a:r>
              <a:rPr sz="2000" b="0" i="0" u="none" lang="it-it"/>
              <a:t>Condividere le conoscenze con la comunità</a:t>
            </a:r>
          </a:p>
        </p:txBody>
      </p:sp>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500438"/>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1600200" y="0"/>
            <a:ext cx="7219950" cy="896938"/>
          </a:xfrm>
        </p:spPr>
        <p:txBody>
          <a:bodyPr/>
          <a:lstStyle/>
          <a:p>
            <a:pPr rtl="0"/>
            <a:r>
              <a:rPr b="0" i="0" u="none" lang="it-it"/>
              <a:t>Fattori critici di successo in Azienda</a:t>
            </a:r>
            <a:endParaRPr lang="it-it" smtClean="0"/>
          </a:p>
        </p:txBody>
      </p:sp>
      <p:sp>
        <p:nvSpPr>
          <p:cNvPr id="4" name="Rectangle 3"/>
          <p:cNvSpPr txBox="1">
            <a:spLocks noChangeArrowheads="1"/>
          </p:cNvSpPr>
          <p:nvPr/>
        </p:nvSpPr>
        <p:spPr bwMode="auto">
          <a:xfrm>
            <a:off x="468313" y="1214438"/>
            <a:ext cx="8135937" cy="4576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marL="533400" indent="-533400" algn="l" rtl="0">
              <a:lnSpc>
                <a:spcPct val="90000"/>
              </a:lnSpc>
              <a:buFontTx/>
              <a:buNone/>
            </a:pPr>
            <a:r>
              <a:rPr sz="2400" b="0" i="0" u="sng" lang="it-it"/>
              <a:t>Cambio di prospettiva:</a:t>
            </a:r>
            <a:r>
              <a:rPr sz="2400" b="0" i="0" u="none" lang="it-it"/>
              <a:t> </a:t>
            </a:r>
            <a:r>
              <a:rPr sz="2400" b="1" i="0" u="sng" lang="it-it"/>
              <a:t>I profitti sono fondamentali per il successo della vostra azienda - sono la vostra ricompensa.</a:t>
            </a:r>
            <a:r>
              <a:rPr sz="2400" b="0" i="0" u="none" lang="it-it"/>
              <a:t> </a:t>
            </a:r>
            <a:endParaRPr lang="it-it" sz="2400" b="1" dirty="0" smtClean="0"/>
          </a:p>
          <a:p>
            <a:pPr marL="533400" indent="-533400" algn="l" rtl="0">
              <a:lnSpc>
                <a:spcPct val="90000"/>
              </a:lnSpc>
              <a:buFontTx/>
              <a:buNone/>
            </a:pPr>
            <a:endParaRPr lang="it-it" sz="2400" b="1" dirty="0" smtClean="0"/>
          </a:p>
          <a:p>
            <a:pPr marL="533400" indent="-533400" algn="l" rtl="0">
              <a:lnSpc>
                <a:spcPct val="90000"/>
              </a:lnSpc>
              <a:buFontTx/>
              <a:buNone/>
            </a:pPr>
            <a:r>
              <a:rPr sz="2400" b="1" i="0" u="sng" lang="it-it"/>
              <a:t>Fattori chiave di successo relativi a:</a:t>
            </a:r>
          </a:p>
          <a:p>
            <a:pPr marL="533400" indent="-533400" algn="l" rtl="0">
              <a:lnSpc>
                <a:spcPct val="90000"/>
              </a:lnSpc>
              <a:buFontTx/>
              <a:buChar char="-"/>
            </a:pPr>
            <a:r>
              <a:rPr sz="2400" b="0" i="0" u="none" lang="it-it"/>
              <a:t>Caratteristiche del prodotto/servizio</a:t>
            </a:r>
          </a:p>
          <a:p>
            <a:pPr marL="533400" indent="-533400" algn="l" rtl="0">
              <a:lnSpc>
                <a:spcPct val="90000"/>
              </a:lnSpc>
              <a:buFontTx/>
              <a:buChar char="-"/>
            </a:pPr>
            <a:endParaRPr lang="it-it" sz="2400" u="none" dirty="0" smtClean="0"/>
          </a:p>
          <a:p>
            <a:pPr marL="533400" indent="-533400" algn="l" rtl="0">
              <a:lnSpc>
                <a:spcPct val="90000"/>
              </a:lnSpc>
              <a:buFontTx/>
              <a:buChar char="-"/>
            </a:pPr>
            <a:r>
              <a:rPr sz="2400" b="0" i="0" u="none" lang="it-it"/>
              <a:t>Processi esterni </a:t>
            </a:r>
            <a:r>
              <a:rPr sz="2000" b="0" i="0" u="none" lang="it-it"/>
              <a:t>(con enfasi su marketing, collaborazione con clienti e collaborazione con fornitori)</a:t>
            </a:r>
          </a:p>
          <a:p>
            <a:pPr marL="533400" indent="-533400" algn="l" rtl="0">
              <a:lnSpc>
                <a:spcPct val="90000"/>
              </a:lnSpc>
              <a:buFontTx/>
              <a:buChar char="-"/>
            </a:pPr>
            <a:endParaRPr lang="it-it" sz="2400" u="none" dirty="0" smtClean="0"/>
          </a:p>
          <a:p>
            <a:pPr marL="533400" indent="-533400" algn="l" rtl="0">
              <a:lnSpc>
                <a:spcPct val="90000"/>
              </a:lnSpc>
              <a:buFontTx/>
              <a:buChar char="-"/>
            </a:pPr>
            <a:r>
              <a:rPr sz="2400" b="0" i="0" u="none" lang="it-it"/>
              <a:t>Processi interni</a:t>
            </a:r>
          </a:p>
          <a:p>
            <a:pPr marL="533400" indent="-533400" algn="l" rtl="0">
              <a:lnSpc>
                <a:spcPct val="90000"/>
              </a:lnSpc>
              <a:buFontTx/>
              <a:buChar char="-"/>
            </a:pPr>
            <a:endParaRPr lang="it-it" sz="2400" b="1" dirty="0" smtClean="0"/>
          </a:p>
          <a:p>
            <a:pPr marL="533400" indent="-533400" algn="l" rtl="0">
              <a:lnSpc>
                <a:spcPct val="90000"/>
              </a:lnSpc>
            </a:pPr>
            <a:endParaRPr lang="it-it" sz="2400" dirty="0" smtClean="0"/>
          </a:p>
        </p:txBody>
      </p:sp>
      <p:pic>
        <p:nvPicPr>
          <p:cNvPr id="5" name="B7DE9D6B.WAV">
            <a:hlinkClick r:id="" action="ppaction://media"/>
          </p:cNvPr>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33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2C66A9B2.WAV">
            <a:hlinkClick r:id="" action="ppaction://media"/>
          </p:cNvPr>
          <p:cNvPicPr>
            <a:picLocks noRot="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333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468313" y="3573463"/>
            <a:ext cx="3924300" cy="1492250"/>
          </a:xfrm>
          <a:prstGeom prst="rect">
            <a:avLst/>
          </a:prstGeom>
          <a:solidFill>
            <a:srgbClr val="CCFFFF"/>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gn="l" rtl="0">
              <a:spcBef>
                <a:spcPct val="20000"/>
              </a:spcBef>
              <a:buFontTx/>
              <a:buChar char="•"/>
              <a:defRPr/>
            </a:pPr>
            <a:r>
              <a:rPr sz="2000" b="0" i="0" u="none" lang="it-it">
                <a:latin typeface="Arial" charset="0"/>
                <a:ea typeface="+mn-ea"/>
              </a:rPr>
              <a:t>Utilizzo dei risultati della ricerca</a:t>
            </a:r>
            <a:endParaRPr lang="it-it" sz="2000" u="none" dirty="0">
              <a:latin typeface="Arial" charset="0"/>
              <a:ea typeface="+mn-ea"/>
            </a:endParaRPr>
          </a:p>
          <a:p>
            <a:pPr eaLnBrk="0" hangingPunct="0" algn="l" rtl="0">
              <a:spcBef>
                <a:spcPct val="20000"/>
              </a:spcBef>
              <a:buFontTx/>
              <a:buChar char="•"/>
              <a:defRPr/>
            </a:pPr>
            <a:r>
              <a:rPr sz="2000" b="0" i="0" u="none" lang="it-it">
                <a:latin typeface="Arial" charset="0"/>
                <a:ea typeface="+mn-ea"/>
              </a:rPr>
              <a:t>Conoscenze pregresse</a:t>
            </a:r>
          </a:p>
          <a:p>
            <a:pPr eaLnBrk="0" hangingPunct="0" algn="l" rtl="0">
              <a:spcBef>
                <a:spcPct val="20000"/>
              </a:spcBef>
              <a:buFontTx/>
              <a:buChar char="•"/>
              <a:defRPr/>
            </a:pPr>
            <a:r>
              <a:rPr sz="2000" b="0" i="0" u="none" lang="it-it">
                <a:latin typeface="Arial" charset="0"/>
                <a:ea typeface="+mn-ea"/>
              </a:rPr>
              <a:t>Tecnologie</a:t>
            </a:r>
          </a:p>
          <a:p>
            <a:pPr eaLnBrk="0" hangingPunct="0" algn="l" rtl="0">
              <a:spcBef>
                <a:spcPct val="20000"/>
              </a:spcBef>
              <a:buFontTx/>
              <a:buChar char="•"/>
              <a:defRPr/>
            </a:pPr>
            <a:r>
              <a:rPr sz="2000" b="0" i="0" u="none" lang="it-it">
                <a:latin typeface="Arial" charset="0"/>
                <a:ea typeface="+mn-ea"/>
              </a:rPr>
              <a:t>Metodologie</a:t>
            </a:r>
          </a:p>
        </p:txBody>
      </p:sp>
      <p:sp>
        <p:nvSpPr>
          <p:cNvPr id="3" name="Rectangle 2"/>
          <p:cNvSpPr>
            <a:spLocks noGrp="1" noChangeArrowheads="1"/>
          </p:cNvSpPr>
          <p:nvPr>
            <p:ph type="title"/>
          </p:nvPr>
        </p:nvSpPr>
        <p:spPr>
          <a:xfrm>
            <a:off x="1619250" y="0"/>
            <a:ext cx="7219950" cy="896938"/>
          </a:xfrm>
        </p:spPr>
        <p:txBody>
          <a:bodyPr/>
          <a:lstStyle/>
          <a:p>
            <a:pPr rtl="0"/>
            <a:r>
              <a:rPr b="0" i="0" u="none" lang="it-it"/>
              <a:t>Focus Imprenditori</a:t>
            </a:r>
            <a:endParaRPr lang="it-it" smtClean="0"/>
          </a:p>
        </p:txBody>
      </p:sp>
      <p:pic>
        <p:nvPicPr>
          <p:cNvPr id="4" name="Picture 29" descr="J0078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00563" y="4365625"/>
            <a:ext cx="72231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Text Box 4"/>
          <p:cNvSpPr txBox="1">
            <a:spLocks noChangeArrowheads="1"/>
          </p:cNvSpPr>
          <p:nvPr/>
        </p:nvSpPr>
        <p:spPr bwMode="auto">
          <a:xfrm>
            <a:off x="468313" y="981075"/>
            <a:ext cx="3959225" cy="2587625"/>
          </a:xfrm>
          <a:prstGeom prst="rect">
            <a:avLst/>
          </a:prstGeom>
          <a:solidFill>
            <a:schemeClr val="hlink"/>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gn="l" rtl="0">
              <a:spcBef>
                <a:spcPct val="20000"/>
              </a:spcBef>
              <a:buFontTx/>
              <a:buChar char="•"/>
              <a:defRPr/>
            </a:pPr>
            <a:r>
              <a:rPr sz="2000" b="0" i="0" u="none" lang="it-it">
                <a:latin typeface="Arial" charset="0"/>
                <a:ea typeface="+mn-ea"/>
              </a:rPr>
              <a:t>Finanza</a:t>
            </a:r>
            <a:endParaRPr lang="it-it" sz="2000" u="none" dirty="0">
              <a:latin typeface="Arial" charset="0"/>
              <a:ea typeface="+mn-ea"/>
            </a:endParaRPr>
          </a:p>
          <a:p>
            <a:pPr eaLnBrk="0" hangingPunct="0" algn="l" rtl="0">
              <a:spcBef>
                <a:spcPct val="20000"/>
              </a:spcBef>
              <a:buFontTx/>
              <a:buChar char="•"/>
              <a:defRPr/>
            </a:pPr>
            <a:r>
              <a:rPr sz="2000" b="0" i="0" u="none" lang="it-it">
                <a:latin typeface="Arial" charset="0"/>
                <a:ea typeface="+mn-ea"/>
              </a:rPr>
              <a:t>Amministrazione</a:t>
            </a:r>
            <a:endParaRPr lang="it-it" sz="2000" u="none" dirty="0">
              <a:latin typeface="Arial" charset="0"/>
              <a:ea typeface="+mn-ea"/>
            </a:endParaRPr>
          </a:p>
          <a:p>
            <a:pPr eaLnBrk="0" hangingPunct="0" algn="l" rtl="0">
              <a:spcBef>
                <a:spcPct val="20000"/>
              </a:spcBef>
              <a:buFontTx/>
              <a:buChar char="•"/>
              <a:defRPr/>
            </a:pPr>
            <a:r>
              <a:rPr sz="2000" b="0" i="0" u="none" lang="it-it">
                <a:latin typeface="Arial" charset="0"/>
                <a:ea typeface="+mn-ea"/>
              </a:rPr>
              <a:t>Gestione delle risorse umane</a:t>
            </a:r>
            <a:endParaRPr lang="it-it" sz="2000" u="none" dirty="0">
              <a:latin typeface="Arial" charset="0"/>
              <a:ea typeface="+mn-ea"/>
            </a:endParaRPr>
          </a:p>
          <a:p>
            <a:pPr eaLnBrk="0" hangingPunct="0" algn="l" rtl="0">
              <a:spcBef>
                <a:spcPct val="20000"/>
              </a:spcBef>
              <a:buFontTx/>
              <a:buChar char="•"/>
              <a:defRPr/>
            </a:pPr>
            <a:r>
              <a:rPr sz="2000" b="0" i="0" u="none" lang="it-it">
                <a:latin typeface="Arial" charset="0"/>
                <a:ea typeface="+mn-ea"/>
              </a:rPr>
              <a:t>Clienti</a:t>
            </a:r>
            <a:endParaRPr lang="it-it" sz="2000" u="none" dirty="0">
              <a:latin typeface="Arial" charset="0"/>
              <a:ea typeface="+mn-ea"/>
            </a:endParaRPr>
          </a:p>
          <a:p>
            <a:pPr eaLnBrk="0" hangingPunct="0" algn="l" rtl="0">
              <a:spcBef>
                <a:spcPct val="20000"/>
              </a:spcBef>
              <a:buFontTx/>
              <a:buChar char="•"/>
              <a:defRPr/>
            </a:pPr>
            <a:r>
              <a:rPr sz="2000" b="0" i="0" u="none" lang="it-it">
                <a:latin typeface="Arial" charset="0"/>
                <a:ea typeface="+mn-ea"/>
              </a:rPr>
              <a:t>Competitor</a:t>
            </a:r>
            <a:endParaRPr lang="it-it" sz="2000" u="none" dirty="0">
              <a:latin typeface="Arial" charset="0"/>
              <a:ea typeface="+mn-ea"/>
            </a:endParaRPr>
          </a:p>
          <a:p>
            <a:pPr eaLnBrk="0" hangingPunct="0" algn="l" rtl="0">
              <a:spcBef>
                <a:spcPct val="20000"/>
              </a:spcBef>
              <a:buFontTx/>
              <a:buChar char="•"/>
              <a:defRPr/>
            </a:pPr>
            <a:r>
              <a:rPr sz="2000" b="0" i="0" u="none" lang="it-it">
                <a:latin typeface="Arial" charset="0"/>
                <a:ea typeface="+mn-ea"/>
              </a:rPr>
              <a:t>Marketing</a:t>
            </a:r>
          </a:p>
          <a:p>
            <a:pPr eaLnBrk="0" hangingPunct="0" algn="l" rtl="0">
              <a:spcBef>
                <a:spcPct val="20000"/>
              </a:spcBef>
              <a:buFontTx/>
              <a:buChar char="•"/>
              <a:defRPr/>
            </a:pPr>
            <a:r>
              <a:rPr sz="2000" b="0" i="0" u="none" lang="it-it">
                <a:latin typeface="Arial" charset="0"/>
                <a:ea typeface="+mn-ea"/>
              </a:rPr>
              <a:t>Networking, ....</a:t>
            </a:r>
            <a:endParaRPr lang="it-it" sz="2000" u="none" dirty="0">
              <a:latin typeface="Arial" charset="0"/>
              <a:ea typeface="+mn-ea"/>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4437063"/>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5004048" y="1268413"/>
            <a:ext cx="3995737" cy="1439862"/>
          </a:xfrm>
          <a:prstGeom prst="cloudCallout">
            <a:avLst>
              <a:gd name="adj1" fmla="val -35778"/>
              <a:gd name="adj2" fmla="val 166648"/>
            </a:avLst>
          </a:prstGeom>
          <a:solidFill>
            <a:srgbClr val="C0C0C0"/>
          </a:solidFill>
          <a:ln w="9525">
            <a:solidFill>
              <a:schemeClr val="tx1"/>
            </a:solidFill>
            <a:round/>
            <a:headEnd/>
            <a:tailEnd/>
          </a:ln>
        </p:spPr>
        <p:txBody>
          <a:bodyPr/>
          <a:lstStyle/>
          <a:p>
            <a:pPr eaLnBrk="0" hangingPunct="0" algn="l" rtl="0"/>
            <a:r>
              <a:rPr sz="1600" b="0" i="0" u="none" lang="it-it"/>
              <a:t>Sfide scientifiche/di ricerca</a:t>
            </a:r>
          </a:p>
          <a:p>
            <a:pPr eaLnBrk="0" hangingPunct="0" algn="l" rtl="0"/>
            <a:r>
              <a:rPr sz="1600" b="0" i="0" u="none" lang="it-it"/>
              <a:t>Metodologie di ricerca</a:t>
            </a:r>
          </a:p>
          <a:p>
            <a:pPr eaLnBrk="0" hangingPunct="0" algn="l" rtl="0"/>
            <a:r>
              <a:rPr sz="1600" b="0" i="0" u="none" lang="it-it"/>
              <a:t>Promozione dei risultati della ricerca</a:t>
            </a:r>
          </a:p>
        </p:txBody>
      </p:sp>
      <p:pic>
        <p:nvPicPr>
          <p:cNvPr id="8" name="Picture 24" descr="glass-building-011102"/>
          <p:cNvPicPr>
            <a:picLocks noChangeAspect="1" noChangeArrowheads="1"/>
          </p:cNvPicPr>
          <p:nvPr/>
        </p:nvPicPr>
        <p:blipFill>
          <a:blip r:embed="rId5">
            <a:extLst>
              <a:ext uri="{28A0092B-C50C-407E-A947-70E740481C1C}">
                <a14:useLocalDpi xmlns:a14="http://schemas.microsoft.com/office/drawing/2010/main" val="0"/>
              </a:ext>
            </a:extLst>
          </a:blip>
          <a:srcRect l="22453"/>
          <a:stretch>
            <a:fillRect/>
          </a:stretch>
        </p:blipFill>
        <p:spPr bwMode="auto">
          <a:xfrm>
            <a:off x="3419475" y="2205038"/>
            <a:ext cx="10080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0"/>
            <a:ext cx="7219950" cy="896938"/>
          </a:xfrm>
        </p:spPr>
        <p:txBody>
          <a:bodyPr/>
          <a:lstStyle/>
          <a:p>
            <a:pPr rtl="0"/>
            <a:r>
              <a:rPr sz="2600" b="0" i="0" u="none" lang="it-it"/>
              <a:t>Diventare Imprenditore</a:t>
            </a:r>
          </a:p>
        </p:txBody>
      </p:sp>
      <p:sp>
        <p:nvSpPr>
          <p:cNvPr id="3" name="Rectangle 3"/>
          <p:cNvSpPr txBox="1">
            <a:spLocks noChangeArrowheads="1"/>
          </p:cNvSpPr>
          <p:nvPr/>
        </p:nvSpPr>
        <p:spPr bwMode="auto">
          <a:xfrm>
            <a:off x="468313" y="1196975"/>
            <a:ext cx="8135937"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Tw Cen MT" pitchFamily="34" charset="0"/>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a:lstStyle>
          <a:p>
            <a:pPr algn="l" rtl="0"/>
            <a:r>
              <a:rPr sz="2000" b="0" i="0" u="sng" lang="it-it"/>
              <a:t>La spinta principale:</a:t>
            </a:r>
            <a:r>
              <a:rPr sz="2000" b="0" i="0" u="none" lang="it-it"/>
              <a:t> </a:t>
            </a:r>
            <a:r>
              <a:rPr sz="2000" b="0" i="0" u="sng" lang="it-it"/>
              <a:t>Una forte predisposizione a diventare il capo di voi stessi.</a:t>
            </a:r>
          </a:p>
          <a:p>
            <a:endParaRPr lang="it-it" sz="2400" smtClean="0"/>
          </a:p>
        </p:txBody>
      </p:sp>
      <p:graphicFrame>
        <p:nvGraphicFramePr>
          <p:cNvPr id="5" name="Diagram 4"/>
          <p:cNvGraphicFramePr/>
          <p:nvPr/>
        </p:nvGraphicFramePr>
        <p:xfrm>
          <a:off x="1547664" y="1700808"/>
          <a:ext cx="6000328" cy="425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335749"/>
      </p:ext>
    </p:extLst>
  </p:cSld>
  <p:clrMapOvr>
    <a:masterClrMapping/>
  </p:clrMapOvr>
  <p:transition advTm="95543"/>
  <p:timing>
    <p:tnLst>
      <p:par>
        <p:cTn id="1" dur="indefinite" restart="never" nodeType="tmRoot"/>
      </p:par>
    </p:tnLst>
  </p:timing>
</p:sld>
</file>

<file path=ppt/theme/theme1.xml><?xml version="1.0" encoding="utf-8"?>
<a:theme xmlns:a="http://schemas.openxmlformats.org/drawingml/2006/main" name="1_Leere Präsentation">
  <a:themeElements>
    <a:clrScheme name="1_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ere Präsentatio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1_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3882</Words>
  <Application>Microsoft Office PowerPoint</Application>
  <PresentationFormat>Presentazione su schermo (4:3)</PresentationFormat>
  <Paragraphs>450</Paragraphs>
  <Slides>31</Slides>
  <Notes>31</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1_Leere Präsentation</vt:lpstr>
      <vt:lpstr>Unit 1: SHAPING IDEAS </vt:lpstr>
      <vt:lpstr>Learning Objectives</vt:lpstr>
      <vt:lpstr>General Success Factor</vt:lpstr>
      <vt:lpstr>Why should my idea be important to potential customers? </vt:lpstr>
      <vt:lpstr>Entrepreneurs Focus</vt:lpstr>
      <vt:lpstr>Critical Success Factors in Research</vt:lpstr>
      <vt:lpstr>CSFs in Bussines</vt:lpstr>
      <vt:lpstr>Entrepreneur's Focus</vt:lpstr>
      <vt:lpstr>Becoming an Entrepreneur</vt:lpstr>
      <vt:lpstr>Presentazione standard di PowerPoint</vt:lpstr>
      <vt:lpstr>Establishment of own Business</vt:lpstr>
      <vt:lpstr>Establishment of own Business</vt:lpstr>
      <vt:lpstr>Business plan </vt:lpstr>
      <vt:lpstr>Presentazione standard di PowerPoint</vt:lpstr>
      <vt:lpstr>Analysing Competitive Position on the Market</vt:lpstr>
      <vt:lpstr>Marketing</vt:lpstr>
      <vt:lpstr>Marketing Mix</vt:lpstr>
      <vt:lpstr>Marketing Planning</vt:lpstr>
      <vt:lpstr>Marketing and Tracking</vt:lpstr>
      <vt:lpstr>Financial Management</vt:lpstr>
      <vt:lpstr>Financial terminology</vt:lpstr>
      <vt:lpstr>Financial Management and EU</vt:lpstr>
      <vt:lpstr>Invoice</vt:lpstr>
      <vt:lpstr>Invoice: Sample</vt:lpstr>
      <vt:lpstr>Enterprise  and EU</vt:lpstr>
      <vt:lpstr>Summary</vt:lpstr>
      <vt:lpstr>References</vt:lpstr>
      <vt:lpstr>References</vt:lpstr>
      <vt:lpstr>References</vt:lpstr>
      <vt:lpstr>Exercise</vt:lpstr>
      <vt:lpstr>Reference to Authors</vt:lpstr>
    </vt:vector>
  </TitlesOfParts>
  <Manager>Andreas Riel</Manager>
  <Company>EMIRAcle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SafEUr Training Material Template</dc:title>
  <dc:subject>SafEUr</dc:subject>
  <dc:creator>SafEUr Project Team</dc:creator>
  <cp:keywords>SafEUr</cp:keywords>
  <cp:lastModifiedBy>Alessandra</cp:lastModifiedBy>
  <cp:revision>828</cp:revision>
  <dcterms:created xsi:type="dcterms:W3CDTF">2003-10-31T14:06:45Z</dcterms:created>
  <dcterms:modified xsi:type="dcterms:W3CDTF">2014-06-03T09:30:05Z</dcterms:modified>
  <cp:category>Template</cp:category>
  <cp:contentStatus>Reviewed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lease">
    <vt:lpwstr>2</vt:lpwstr>
  </property>
  <property fmtid="{D5CDD505-2E9C-101B-9397-08002B2CF9AE}" pid="3" name="Version">
    <vt:lpwstr>2</vt:lpwstr>
  </property>
</Properties>
</file>